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7" r:id="rId2"/>
    <p:sldId id="256" r:id="rId3"/>
    <p:sldId id="257" r:id="rId4"/>
    <p:sldId id="258" r:id="rId5"/>
    <p:sldId id="259" r:id="rId6"/>
    <p:sldId id="260" r:id="rId7"/>
    <p:sldId id="261" r:id="rId8"/>
    <p:sldId id="262" r:id="rId9"/>
    <p:sldId id="263" r:id="rId10"/>
    <p:sldId id="264" r:id="rId11"/>
    <p:sldId id="265" r:id="rId12"/>
    <p:sldId id="268"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513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219731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Text 1"/>
          <p:cNvSpPr/>
          <p:nvPr/>
        </p:nvSpPr>
        <p:spPr>
          <a:xfrm>
            <a:off x="726281" y="841415"/>
            <a:ext cx="7691438" cy="1452563"/>
          </a:xfrm>
          <a:prstGeom prst="rect">
            <a:avLst/>
          </a:prstGeom>
          <a:noFill/>
          <a:ln/>
        </p:spPr>
        <p:txBody>
          <a:bodyPr wrap="square" rtlCol="0" anchor="t"/>
          <a:lstStyle/>
          <a:p>
            <a:pPr marL="0" indent="0">
              <a:lnSpc>
                <a:spcPts val="5719"/>
              </a:lnSpc>
              <a:buNone/>
            </a:pPr>
            <a:endParaRPr lang="en-US" sz="4575" dirty="0"/>
          </a:p>
        </p:txBody>
      </p:sp>
      <p:sp>
        <p:nvSpPr>
          <p:cNvPr id="6" name="Text 2"/>
          <p:cNvSpPr/>
          <p:nvPr/>
        </p:nvSpPr>
        <p:spPr>
          <a:xfrm>
            <a:off x="726281" y="2584490"/>
            <a:ext cx="7691438" cy="2169438"/>
          </a:xfrm>
          <a:prstGeom prst="rect">
            <a:avLst/>
          </a:prstGeom>
          <a:noFill/>
          <a:ln/>
        </p:spPr>
        <p:txBody>
          <a:bodyPr wrap="square" rtlCol="0" anchor="t"/>
          <a:lstStyle/>
          <a:p>
            <a:pPr marL="0" indent="0">
              <a:lnSpc>
                <a:spcPts val="2440"/>
              </a:lnSpc>
              <a:buNone/>
            </a:pPr>
            <a:endParaRPr lang="en-US" sz="1710" dirty="0">
              <a:solidFill>
                <a:schemeClr val="bg2">
                  <a:lumMod val="90000"/>
                </a:schemeClr>
              </a:solidFill>
              <a:latin typeface="Raleway" pitchFamily="2" charset="0"/>
            </a:endParaRPr>
          </a:p>
        </p:txBody>
      </p:sp>
      <p:sp>
        <p:nvSpPr>
          <p:cNvPr id="10" name="Text 5"/>
          <p:cNvSpPr/>
          <p:nvPr/>
        </p:nvSpPr>
        <p:spPr>
          <a:xfrm>
            <a:off x="1132880" y="7049214"/>
            <a:ext cx="3888462" cy="338852"/>
          </a:xfrm>
          <a:prstGeom prst="rect">
            <a:avLst/>
          </a:prstGeom>
          <a:noFill/>
          <a:ln/>
        </p:spPr>
        <p:txBody>
          <a:bodyPr wrap="none" rtlCol="0" anchor="t"/>
          <a:lstStyle/>
          <a:p>
            <a:pPr marL="0" indent="0" algn="l">
              <a:lnSpc>
                <a:spcPts val="2669"/>
              </a:lnSpc>
              <a:buNone/>
            </a:pPr>
            <a:endParaRPr lang="en-US" sz="1906" dirty="0"/>
          </a:p>
        </p:txBody>
      </p:sp>
      <p:sp>
        <p:nvSpPr>
          <p:cNvPr id="9" name="TextBox 8">
            <a:extLst>
              <a:ext uri="{FF2B5EF4-FFF2-40B4-BE49-F238E27FC236}">
                <a16:creationId xmlns:a16="http://schemas.microsoft.com/office/drawing/2014/main" id="{0DB85B92-7D85-CF5C-5D26-A44EA3FFE605}"/>
              </a:ext>
            </a:extLst>
          </p:cNvPr>
          <p:cNvSpPr txBox="1"/>
          <p:nvPr/>
        </p:nvSpPr>
        <p:spPr>
          <a:xfrm>
            <a:off x="3089189" y="841415"/>
            <a:ext cx="8761916" cy="2308324"/>
          </a:xfrm>
          <a:prstGeom prst="rect">
            <a:avLst/>
          </a:prstGeom>
          <a:noFill/>
        </p:spPr>
        <p:txBody>
          <a:bodyPr wrap="square" rtlCol="0">
            <a:spAutoFit/>
          </a:bodyPr>
          <a:lstStyle/>
          <a:p>
            <a:pPr algn="ctr"/>
            <a:r>
              <a:rPr lang="en-US" sz="4800" b="1">
                <a:solidFill>
                  <a:schemeClr val="accent4">
                    <a:lumMod val="20000"/>
                    <a:lumOff val="80000"/>
                  </a:schemeClr>
                </a:solidFill>
                <a:latin typeface="Times New Roman" panose="02020603050405020304" pitchFamily="18" charset="0"/>
                <a:cs typeface="Times New Roman" panose="02020603050405020304" pitchFamily="18" charset="0"/>
              </a:rPr>
              <a:t>  Enhancing </a:t>
            </a:r>
            <a:r>
              <a:rPr lang="en-US" sz="4800" b="1" dirty="0">
                <a:solidFill>
                  <a:schemeClr val="accent4">
                    <a:lumMod val="20000"/>
                    <a:lumOff val="80000"/>
                  </a:schemeClr>
                </a:solidFill>
                <a:latin typeface="Times New Roman" panose="02020603050405020304" pitchFamily="18" charset="0"/>
                <a:cs typeface="Times New Roman" panose="02020603050405020304" pitchFamily="18" charset="0"/>
              </a:rPr>
              <a:t>Memory Management in Operating System for Improved Efficiency</a:t>
            </a:r>
            <a:endParaRPr lang="en-IN" sz="4800" b="1" dirty="0">
              <a:solidFill>
                <a:schemeClr val="accent4">
                  <a:lumMod val="20000"/>
                  <a:lumOff val="80000"/>
                </a:schemeClr>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31519E34-8BE2-7F5C-A137-B92148E694EB}"/>
              </a:ext>
            </a:extLst>
          </p:cNvPr>
          <p:cNvSpPr txBox="1"/>
          <p:nvPr/>
        </p:nvSpPr>
        <p:spPr>
          <a:xfrm>
            <a:off x="1132880" y="5356428"/>
            <a:ext cx="4491935" cy="2215991"/>
          </a:xfrm>
          <a:prstGeom prst="rect">
            <a:avLst/>
          </a:prstGeom>
          <a:noFill/>
        </p:spPr>
        <p:txBody>
          <a:bodyPr wrap="none" rtlCol="0">
            <a:spAutoFit/>
          </a:bodyPr>
          <a:lstStyle/>
          <a:p>
            <a:r>
              <a:rPr lang="en-IN" sz="2400" b="1" dirty="0">
                <a:solidFill>
                  <a:schemeClr val="bg2">
                    <a:lumMod val="90000"/>
                  </a:schemeClr>
                </a:solidFill>
                <a:latin typeface="Times New Roman" panose="02020603050405020304" pitchFamily="18" charset="0"/>
                <a:cs typeface="Times New Roman" panose="02020603050405020304" pitchFamily="18" charset="0"/>
              </a:rPr>
              <a:t>Guided By:</a:t>
            </a:r>
          </a:p>
          <a:p>
            <a:r>
              <a:rPr lang="en-IN" sz="2400" b="1" dirty="0">
                <a:solidFill>
                  <a:schemeClr val="bg2">
                    <a:lumMod val="90000"/>
                  </a:schemeClr>
                </a:solidFill>
                <a:latin typeface="Times New Roman" panose="02020603050405020304" pitchFamily="18" charset="0"/>
                <a:cs typeface="Times New Roman" panose="02020603050405020304" pitchFamily="18" charset="0"/>
              </a:rPr>
              <a:t> Dr E.K </a:t>
            </a:r>
            <a:r>
              <a:rPr lang="en-US" sz="2400" b="1" dirty="0">
                <a:solidFill>
                  <a:schemeClr val="bg2">
                    <a:lumMod val="90000"/>
                  </a:schemeClr>
                </a:solidFill>
                <a:latin typeface="Times New Roman" panose="02020603050405020304" pitchFamily="18" charset="0"/>
                <a:cs typeface="Times New Roman" panose="02020603050405020304" pitchFamily="18" charset="0"/>
              </a:rPr>
              <a:t>Subramanian</a:t>
            </a:r>
            <a:endParaRPr lang="en-IN" sz="2400" b="1" dirty="0">
              <a:solidFill>
                <a:schemeClr val="bg2">
                  <a:lumMod val="90000"/>
                </a:schemeClr>
              </a:solidFill>
              <a:latin typeface="Times New Roman" panose="02020603050405020304" pitchFamily="18" charset="0"/>
              <a:cs typeface="Times New Roman" panose="02020603050405020304" pitchFamily="18" charset="0"/>
            </a:endParaRPr>
          </a:p>
          <a:p>
            <a:r>
              <a:rPr lang="en-IN" sz="2400" b="1" dirty="0">
                <a:solidFill>
                  <a:schemeClr val="bg2">
                    <a:lumMod val="90000"/>
                  </a:schemeClr>
                </a:solidFill>
                <a:latin typeface="Times New Roman" panose="02020603050405020304" pitchFamily="18" charset="0"/>
                <a:cs typeface="Times New Roman" panose="02020603050405020304" pitchFamily="18" charset="0"/>
              </a:rPr>
              <a:t> (CourseFaculty)</a:t>
            </a:r>
          </a:p>
          <a:p>
            <a:r>
              <a:rPr lang="en-IN" sz="2400" b="1" dirty="0">
                <a:solidFill>
                  <a:schemeClr val="bg2">
                    <a:lumMod val="90000"/>
                  </a:schemeClr>
                </a:solidFill>
                <a:latin typeface="Times New Roman" panose="02020603050405020304" pitchFamily="18" charset="0"/>
                <a:cs typeface="Times New Roman" panose="02020603050405020304" pitchFamily="18" charset="0"/>
              </a:rPr>
              <a:t> </a:t>
            </a:r>
            <a:r>
              <a:rPr lang="en-US" sz="2400" b="1">
                <a:solidFill>
                  <a:schemeClr val="bg2">
                    <a:lumMod val="90000"/>
                  </a:schemeClr>
                </a:solidFill>
                <a:latin typeface="Times New Roman" panose="02020603050405020304" pitchFamily="18" charset="0"/>
                <a:cs typeface="Times New Roman" panose="02020603050405020304" pitchFamily="18" charset="0"/>
              </a:rPr>
              <a:t>Operating systems </a:t>
            </a:r>
            <a:endParaRPr lang="en-IN" sz="2400" b="1" dirty="0">
              <a:solidFill>
                <a:schemeClr val="bg2">
                  <a:lumMod val="90000"/>
                </a:schemeClr>
              </a:solidFill>
              <a:latin typeface="Times New Roman" panose="02020603050405020304" pitchFamily="18" charset="0"/>
              <a:cs typeface="Times New Roman" panose="02020603050405020304" pitchFamily="18" charset="0"/>
            </a:endParaRPr>
          </a:p>
          <a:p>
            <a:r>
              <a:rPr lang="en-IN" sz="2400" b="1" dirty="0">
                <a:solidFill>
                  <a:schemeClr val="bg2">
                    <a:lumMod val="90000"/>
                  </a:schemeClr>
                </a:solidFill>
                <a:latin typeface="Times New Roman" panose="02020603050405020304" pitchFamily="18" charset="0"/>
                <a:cs typeface="Times New Roman" panose="02020603050405020304" pitchFamily="18" charset="0"/>
              </a:rPr>
              <a:t> Saveetha School Of Engineering</a:t>
            </a:r>
          </a:p>
          <a:p>
            <a:endParaRPr lang="en-IN" dirty="0">
              <a:solidFill>
                <a:schemeClr val="bg1"/>
              </a:solidFill>
            </a:endParaRPr>
          </a:p>
        </p:txBody>
      </p:sp>
      <p:sp>
        <p:nvSpPr>
          <p:cNvPr id="12" name="TextBox 11">
            <a:extLst>
              <a:ext uri="{FF2B5EF4-FFF2-40B4-BE49-F238E27FC236}">
                <a16:creationId xmlns:a16="http://schemas.microsoft.com/office/drawing/2014/main" id="{FE7A5C6A-BF50-5F9B-ACCD-5BA47C6F6605}"/>
              </a:ext>
            </a:extLst>
          </p:cNvPr>
          <p:cNvSpPr txBox="1"/>
          <p:nvPr/>
        </p:nvSpPr>
        <p:spPr>
          <a:xfrm>
            <a:off x="9746041" y="5361256"/>
            <a:ext cx="4881465" cy="2862322"/>
          </a:xfrm>
          <a:prstGeom prst="rect">
            <a:avLst/>
          </a:prstGeom>
          <a:noFill/>
        </p:spPr>
        <p:txBody>
          <a:bodyPr wrap="none" rtlCol="0">
            <a:spAutoFit/>
          </a:bodyPr>
          <a:lstStyle/>
          <a:p>
            <a:r>
              <a:rPr lang="en-IN" sz="2400" b="1" dirty="0">
                <a:solidFill>
                  <a:schemeClr val="bg2">
                    <a:lumMod val="90000"/>
                  </a:schemeClr>
                </a:solidFill>
                <a:latin typeface="Times New Roman" panose="02020603050405020304" pitchFamily="18" charset="0"/>
                <a:cs typeface="Times New Roman" panose="02020603050405020304" pitchFamily="18" charset="0"/>
              </a:rPr>
              <a:t>Project By:</a:t>
            </a:r>
          </a:p>
          <a:p>
            <a:r>
              <a:rPr lang="en-IN" sz="2400" b="1" dirty="0">
                <a:solidFill>
                  <a:schemeClr val="bg2">
                    <a:lumMod val="90000"/>
                  </a:schemeClr>
                </a:solidFill>
                <a:latin typeface="Times New Roman" panose="02020603050405020304" pitchFamily="18" charset="0"/>
                <a:cs typeface="Times New Roman" panose="02020603050405020304" pitchFamily="18" charset="0"/>
              </a:rPr>
              <a:t>N.Chaitanya Sai Raghu(192210380)</a:t>
            </a:r>
          </a:p>
          <a:p>
            <a:r>
              <a:rPr lang="en-IN" sz="2400" b="1" dirty="0">
                <a:solidFill>
                  <a:schemeClr val="bg2">
                    <a:lumMod val="90000"/>
                  </a:schemeClr>
                </a:solidFill>
                <a:latin typeface="Times New Roman" panose="02020603050405020304" pitchFamily="18" charset="0"/>
                <a:cs typeface="Times New Roman" panose="02020603050405020304" pitchFamily="18" charset="0"/>
              </a:rPr>
              <a:t>R.V.Bhargava Dileep(192210452)</a:t>
            </a:r>
          </a:p>
          <a:p>
            <a:r>
              <a:rPr lang="en-IN" sz="2400" b="1" dirty="0">
                <a:solidFill>
                  <a:schemeClr val="bg2">
                    <a:lumMod val="90000"/>
                  </a:schemeClr>
                </a:solidFill>
                <a:latin typeface="Times New Roman" panose="02020603050405020304" pitchFamily="18" charset="0"/>
                <a:cs typeface="Times New Roman" panose="02020603050405020304" pitchFamily="18" charset="0"/>
              </a:rPr>
              <a:t>M.Sri Ram(192210003)</a:t>
            </a:r>
          </a:p>
          <a:p>
            <a:r>
              <a:rPr lang="en-IN" sz="2400" b="1" dirty="0">
                <a:solidFill>
                  <a:schemeClr val="bg2">
                    <a:lumMod val="90000"/>
                  </a:schemeClr>
                </a:solidFill>
                <a:latin typeface="Times New Roman" panose="02020603050405020304" pitchFamily="18" charset="0"/>
                <a:cs typeface="Times New Roman" panose="02020603050405020304" pitchFamily="18" charset="0"/>
              </a:rPr>
              <a:t>Computer Science &amp; Engineering</a:t>
            </a:r>
          </a:p>
          <a:p>
            <a:r>
              <a:rPr lang="en-IN" sz="2400" b="1" dirty="0">
                <a:solidFill>
                  <a:schemeClr val="bg2">
                    <a:lumMod val="90000"/>
                  </a:schemeClr>
                </a:solidFill>
                <a:latin typeface="Times New Roman" panose="02020603050405020304" pitchFamily="18" charset="0"/>
                <a:cs typeface="Times New Roman" panose="02020603050405020304" pitchFamily="18" charset="0"/>
              </a:rPr>
              <a:t>Saveetha School Of Engineering</a:t>
            </a:r>
          </a:p>
          <a:p>
            <a:endParaRPr lang="en-IN" dirty="0">
              <a:solidFill>
                <a:schemeClr val="bg2">
                  <a:lumMod val="90000"/>
                </a:schemeClr>
              </a:solidFill>
            </a:endParaRPr>
          </a:p>
          <a:p>
            <a:endParaRPr lang="en-IN" dirty="0">
              <a:solidFill>
                <a:schemeClr val="bg2">
                  <a:lumMod val="90000"/>
                </a:schemeClr>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1435656" y="878800"/>
            <a:ext cx="4263866" cy="532924"/>
          </a:xfrm>
          <a:prstGeom prst="rect">
            <a:avLst/>
          </a:prstGeom>
          <a:noFill/>
          <a:ln/>
        </p:spPr>
        <p:txBody>
          <a:bodyPr wrap="none" rtlCol="0" anchor="t"/>
          <a:lstStyle/>
          <a:p>
            <a:pPr marL="0" indent="0">
              <a:lnSpc>
                <a:spcPts val="4197"/>
              </a:lnSpc>
              <a:buNone/>
            </a:pPr>
            <a:r>
              <a:rPr lang="en-US" sz="3357" dirty="0">
                <a:solidFill>
                  <a:srgbClr val="AE8625"/>
                </a:solidFill>
                <a:latin typeface="Prata" pitchFamily="34" charset="0"/>
                <a:ea typeface="Prata" pitchFamily="34" charset="-122"/>
                <a:cs typeface="Prata" pitchFamily="34" charset="-120"/>
              </a:rPr>
              <a:t>Literature Survey</a:t>
            </a:r>
            <a:endParaRPr lang="en-US" sz="3357" dirty="0"/>
          </a:p>
        </p:txBody>
      </p:sp>
      <p:sp>
        <p:nvSpPr>
          <p:cNvPr id="6" name="Shape 2"/>
          <p:cNvSpPr/>
          <p:nvPr/>
        </p:nvSpPr>
        <p:spPr>
          <a:xfrm>
            <a:off x="1435656" y="1667470"/>
            <a:ext cx="3965496" cy="3711535"/>
          </a:xfrm>
          <a:prstGeom prst="roundRect">
            <a:avLst>
              <a:gd name="adj" fmla="val 1379"/>
            </a:avLst>
          </a:prstGeom>
          <a:solidFill>
            <a:srgbClr val="2D3033"/>
          </a:solidFill>
          <a:ln/>
        </p:spPr>
      </p:sp>
      <p:sp>
        <p:nvSpPr>
          <p:cNvPr id="7" name="Text 3"/>
          <p:cNvSpPr/>
          <p:nvPr/>
        </p:nvSpPr>
        <p:spPr>
          <a:xfrm>
            <a:off x="1606153" y="1837968"/>
            <a:ext cx="2131933" cy="266462"/>
          </a:xfrm>
          <a:prstGeom prst="rect">
            <a:avLst/>
          </a:prstGeom>
          <a:noFill/>
          <a:ln/>
        </p:spPr>
        <p:txBody>
          <a:bodyPr wrap="none" rtlCol="0" anchor="t"/>
          <a:lstStyle/>
          <a:p>
            <a:pPr marL="0" indent="0">
              <a:lnSpc>
                <a:spcPts val="2098"/>
              </a:lnSpc>
              <a:buNone/>
            </a:pPr>
            <a:r>
              <a:rPr lang="en-US" sz="1679" dirty="0">
                <a:solidFill>
                  <a:srgbClr val="AE8625"/>
                </a:solidFill>
                <a:latin typeface="Prata" pitchFamily="34" charset="0"/>
                <a:ea typeface="Prata" pitchFamily="34" charset="-122"/>
                <a:cs typeface="Prata" pitchFamily="34" charset="-120"/>
              </a:rPr>
              <a:t>Research Papers</a:t>
            </a:r>
            <a:endParaRPr lang="en-US" sz="1679" dirty="0"/>
          </a:p>
        </p:txBody>
      </p:sp>
      <p:sp>
        <p:nvSpPr>
          <p:cNvPr id="8" name="Text 4"/>
          <p:cNvSpPr/>
          <p:nvPr/>
        </p:nvSpPr>
        <p:spPr>
          <a:xfrm>
            <a:off x="1606153" y="2206704"/>
            <a:ext cx="3624501" cy="3001804"/>
          </a:xfrm>
          <a:prstGeom prst="rect">
            <a:avLst/>
          </a:prstGeom>
          <a:noFill/>
          <a:ln/>
        </p:spPr>
        <p:txBody>
          <a:bodyPr wrap="square" rtlCol="0" anchor="t"/>
          <a:lstStyle/>
          <a:p>
            <a:pPr marL="0" indent="0">
              <a:lnSpc>
                <a:spcPts val="2149"/>
              </a:lnSpc>
              <a:buNone/>
            </a:pPr>
            <a:r>
              <a:rPr lang="en-US" sz="1343" dirty="0">
                <a:solidFill>
                  <a:srgbClr val="CFCBBF"/>
                </a:solidFill>
                <a:latin typeface="Raleway" pitchFamily="34" charset="0"/>
                <a:ea typeface="Raleway" pitchFamily="34" charset="-122"/>
                <a:cs typeface="Raleway" pitchFamily="34" charset="-120"/>
              </a:rPr>
              <a:t>The literature survey involves an extensive analysis of research papers published in reputable journals and conference proceedings. These papers provide insights into existing memory management techniques, algorithms, and strategies implemented in various operating systems. They also shed light on the effectiveness, limitations, and potential areas of improvement in current memory management systems.</a:t>
            </a:r>
            <a:endParaRPr lang="en-US" sz="1343" dirty="0"/>
          </a:p>
        </p:txBody>
      </p:sp>
      <p:sp>
        <p:nvSpPr>
          <p:cNvPr id="9" name="Shape 5"/>
          <p:cNvSpPr/>
          <p:nvPr/>
        </p:nvSpPr>
        <p:spPr>
          <a:xfrm>
            <a:off x="5571649" y="1667470"/>
            <a:ext cx="3965496" cy="3711535"/>
          </a:xfrm>
          <a:prstGeom prst="roundRect">
            <a:avLst>
              <a:gd name="adj" fmla="val 1379"/>
            </a:avLst>
          </a:prstGeom>
          <a:solidFill>
            <a:srgbClr val="2D3033"/>
          </a:solidFill>
          <a:ln/>
        </p:spPr>
      </p:sp>
      <p:sp>
        <p:nvSpPr>
          <p:cNvPr id="10" name="Text 6"/>
          <p:cNvSpPr/>
          <p:nvPr/>
        </p:nvSpPr>
        <p:spPr>
          <a:xfrm>
            <a:off x="5742146" y="1837968"/>
            <a:ext cx="2131933" cy="266462"/>
          </a:xfrm>
          <a:prstGeom prst="rect">
            <a:avLst/>
          </a:prstGeom>
          <a:noFill/>
          <a:ln/>
        </p:spPr>
        <p:txBody>
          <a:bodyPr wrap="none" rtlCol="0" anchor="t"/>
          <a:lstStyle/>
          <a:p>
            <a:pPr marL="0" indent="0">
              <a:lnSpc>
                <a:spcPts val="2098"/>
              </a:lnSpc>
              <a:buNone/>
            </a:pPr>
            <a:r>
              <a:rPr lang="en-US" sz="1679" dirty="0">
                <a:solidFill>
                  <a:srgbClr val="AE8625"/>
                </a:solidFill>
                <a:latin typeface="Prata" pitchFamily="34" charset="0"/>
                <a:ea typeface="Prata" pitchFamily="34" charset="-122"/>
                <a:cs typeface="Prata" pitchFamily="34" charset="-120"/>
              </a:rPr>
              <a:t>Case Studies</a:t>
            </a:r>
            <a:endParaRPr lang="en-US" sz="1679" dirty="0"/>
          </a:p>
        </p:txBody>
      </p:sp>
      <p:sp>
        <p:nvSpPr>
          <p:cNvPr id="11" name="Text 7"/>
          <p:cNvSpPr/>
          <p:nvPr/>
        </p:nvSpPr>
        <p:spPr>
          <a:xfrm>
            <a:off x="5742146" y="2206704"/>
            <a:ext cx="3624501" cy="2728913"/>
          </a:xfrm>
          <a:prstGeom prst="rect">
            <a:avLst/>
          </a:prstGeom>
          <a:noFill/>
          <a:ln/>
        </p:spPr>
        <p:txBody>
          <a:bodyPr wrap="square" rtlCol="0" anchor="t"/>
          <a:lstStyle/>
          <a:p>
            <a:pPr marL="0" indent="0">
              <a:lnSpc>
                <a:spcPts val="2149"/>
              </a:lnSpc>
              <a:buNone/>
            </a:pPr>
            <a:r>
              <a:rPr lang="en-US" sz="1343" dirty="0">
                <a:solidFill>
                  <a:srgbClr val="CFCBBF"/>
                </a:solidFill>
                <a:latin typeface="Raleway" pitchFamily="34" charset="0"/>
                <a:ea typeface="Raleway" pitchFamily="34" charset="-122"/>
                <a:cs typeface="Raleway" pitchFamily="34" charset="-120"/>
              </a:rPr>
              <a:t>Additionally, case studies from real-world implementations of memory management solutions are studied. These provide valuable practical examples of how memory management techniques have been applied in different scenarios, the challenges encountered, and the outcomes achieved. This helps in understanding the real-world implications and practical considerations in memory management.</a:t>
            </a:r>
            <a:endParaRPr lang="en-US" sz="1343" dirty="0"/>
          </a:p>
        </p:txBody>
      </p:sp>
      <p:sp>
        <p:nvSpPr>
          <p:cNvPr id="12" name="Shape 8"/>
          <p:cNvSpPr/>
          <p:nvPr/>
        </p:nvSpPr>
        <p:spPr>
          <a:xfrm>
            <a:off x="1435656" y="5549503"/>
            <a:ext cx="8101489" cy="1801297"/>
          </a:xfrm>
          <a:prstGeom prst="roundRect">
            <a:avLst>
              <a:gd name="adj" fmla="val 2841"/>
            </a:avLst>
          </a:prstGeom>
          <a:solidFill>
            <a:srgbClr val="2D3033"/>
          </a:solidFill>
          <a:ln/>
        </p:spPr>
      </p:sp>
      <p:sp>
        <p:nvSpPr>
          <p:cNvPr id="13" name="Text 9"/>
          <p:cNvSpPr/>
          <p:nvPr/>
        </p:nvSpPr>
        <p:spPr>
          <a:xfrm>
            <a:off x="1606153" y="5720001"/>
            <a:ext cx="2407920" cy="266462"/>
          </a:xfrm>
          <a:prstGeom prst="rect">
            <a:avLst/>
          </a:prstGeom>
          <a:noFill/>
          <a:ln/>
        </p:spPr>
        <p:txBody>
          <a:bodyPr wrap="none" rtlCol="0" anchor="t"/>
          <a:lstStyle/>
          <a:p>
            <a:pPr marL="0" indent="0">
              <a:lnSpc>
                <a:spcPts val="2098"/>
              </a:lnSpc>
              <a:buNone/>
            </a:pPr>
            <a:r>
              <a:rPr lang="en-US" sz="1679" dirty="0">
                <a:solidFill>
                  <a:srgbClr val="AE8625"/>
                </a:solidFill>
                <a:latin typeface="Prata" pitchFamily="34" charset="0"/>
                <a:ea typeface="Prata" pitchFamily="34" charset="-122"/>
                <a:cs typeface="Prata" pitchFamily="34" charset="-120"/>
              </a:rPr>
              <a:t>Books and Publications</a:t>
            </a:r>
            <a:endParaRPr lang="en-US" sz="1679" dirty="0"/>
          </a:p>
        </p:txBody>
      </p:sp>
      <p:sp>
        <p:nvSpPr>
          <p:cNvPr id="14" name="Text 10"/>
          <p:cNvSpPr/>
          <p:nvPr/>
        </p:nvSpPr>
        <p:spPr>
          <a:xfrm>
            <a:off x="1606153" y="6088737"/>
            <a:ext cx="7760494" cy="1091565"/>
          </a:xfrm>
          <a:prstGeom prst="rect">
            <a:avLst/>
          </a:prstGeom>
          <a:noFill/>
          <a:ln/>
        </p:spPr>
        <p:txBody>
          <a:bodyPr wrap="square" rtlCol="0" anchor="t"/>
          <a:lstStyle/>
          <a:p>
            <a:pPr marL="0" indent="0">
              <a:lnSpc>
                <a:spcPts val="2149"/>
              </a:lnSpc>
              <a:buNone/>
            </a:pPr>
            <a:r>
              <a:rPr lang="en-US" sz="1343" dirty="0">
                <a:solidFill>
                  <a:srgbClr val="CFCBBF"/>
                </a:solidFill>
                <a:latin typeface="Raleway" pitchFamily="34" charset="0"/>
                <a:ea typeface="Raleway" pitchFamily="34" charset="-122"/>
                <a:cs typeface="Raleway" pitchFamily="34" charset="-120"/>
              </a:rPr>
              <a:t>Furthermore, literature review encompasses studying books and publications authored by experts in the field of operating systems and memory management. These resources offer in-depth theoretical knowledge, historical perspectives, and cutting-edge advancements in memory management, providing a comprehensive understanding of the subject.</a:t>
            </a:r>
            <a:endParaRPr lang="en-US" sz="1343"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988219"/>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Conclusion</a:t>
            </a:r>
            <a:endParaRPr lang="en-US" sz="4374" dirty="0"/>
          </a:p>
        </p:txBody>
      </p:sp>
      <p:sp>
        <p:nvSpPr>
          <p:cNvPr id="6" name="Text 2"/>
          <p:cNvSpPr/>
          <p:nvPr/>
        </p:nvSpPr>
        <p:spPr>
          <a:xfrm>
            <a:off x="833199" y="2015847"/>
            <a:ext cx="7477601" cy="2487811"/>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After a comprehensive exploration of memory management in operating systems, it is evident that effective memory utilization is pivotal for enhancing system performance and efficiency. By addressing the identified challenges and seizing the opportunities presented by advancements in memory technology, the potential for improved system reliability, speed, and overall productivity becomes increasingly promising.</a:t>
            </a:r>
            <a:endParaRPr lang="en-US" sz="1750" dirty="0"/>
          </a:p>
        </p:txBody>
      </p:sp>
      <p:sp>
        <p:nvSpPr>
          <p:cNvPr id="7" name="Text 3"/>
          <p:cNvSpPr/>
          <p:nvPr/>
        </p:nvSpPr>
        <p:spPr>
          <a:xfrm>
            <a:off x="833199" y="4753570"/>
            <a:ext cx="7477601" cy="2487811"/>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Furthermore, the conclusions drawn from the study underscore the critical role of memory management in shaping the future landscape of operating systems. Embracing innovative approaches and technologies can substantially contribute to addressing the evolving demands of modern computing environments, thus establishing a solid foundation for the continuous evolution of memory management strategies in operating systems.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2"/>
          <p:cNvSpPr/>
          <p:nvPr/>
        </p:nvSpPr>
        <p:spPr>
          <a:xfrm>
            <a:off x="812840" y="1598652"/>
            <a:ext cx="7518321" cy="2080974"/>
          </a:xfrm>
          <a:prstGeom prst="rect">
            <a:avLst/>
          </a:prstGeom>
          <a:noFill/>
          <a:ln/>
        </p:spPr>
        <p:txBody>
          <a:bodyPr wrap="square" rtlCol="0" anchor="t"/>
          <a:lstStyle/>
          <a:p>
            <a:pPr marL="0" indent="0">
              <a:lnSpc>
                <a:spcPts val="2731"/>
              </a:lnSpc>
              <a:buNone/>
            </a:pPr>
            <a:endParaRPr lang="en-US" sz="1707" dirty="0"/>
          </a:p>
        </p:txBody>
      </p:sp>
      <p:sp>
        <p:nvSpPr>
          <p:cNvPr id="7" name="Text 3"/>
          <p:cNvSpPr/>
          <p:nvPr/>
        </p:nvSpPr>
        <p:spPr>
          <a:xfrm>
            <a:off x="812840" y="3923467"/>
            <a:ext cx="7518321" cy="2080974"/>
          </a:xfrm>
          <a:prstGeom prst="rect">
            <a:avLst/>
          </a:prstGeom>
          <a:noFill/>
          <a:ln/>
        </p:spPr>
        <p:txBody>
          <a:bodyPr wrap="square" rtlCol="0" anchor="t"/>
          <a:lstStyle/>
          <a:p>
            <a:pPr marL="0" indent="0">
              <a:lnSpc>
                <a:spcPts val="2731"/>
              </a:lnSpc>
              <a:buNone/>
            </a:pPr>
            <a:endParaRPr lang="en-US" sz="1707" dirty="0"/>
          </a:p>
        </p:txBody>
      </p:sp>
      <p:sp>
        <p:nvSpPr>
          <p:cNvPr id="8" name="Text 4"/>
          <p:cNvSpPr/>
          <p:nvPr/>
        </p:nvSpPr>
        <p:spPr>
          <a:xfrm>
            <a:off x="812840" y="6248281"/>
            <a:ext cx="7518321" cy="1387316"/>
          </a:xfrm>
          <a:prstGeom prst="rect">
            <a:avLst/>
          </a:prstGeom>
          <a:noFill/>
          <a:ln/>
        </p:spPr>
        <p:txBody>
          <a:bodyPr wrap="square" rtlCol="0" anchor="t"/>
          <a:lstStyle/>
          <a:p>
            <a:pPr marL="0" indent="0">
              <a:lnSpc>
                <a:spcPts val="2731"/>
              </a:lnSpc>
              <a:buNone/>
            </a:pPr>
            <a:endParaRPr lang="en-US" sz="1707" dirty="0"/>
          </a:p>
        </p:txBody>
      </p:sp>
      <p:sp>
        <p:nvSpPr>
          <p:cNvPr id="12" name="TextBox 11">
            <a:extLst>
              <a:ext uri="{FF2B5EF4-FFF2-40B4-BE49-F238E27FC236}">
                <a16:creationId xmlns:a16="http://schemas.microsoft.com/office/drawing/2014/main" id="{C80DA14C-3985-3BB5-E935-3892026164E1}"/>
              </a:ext>
            </a:extLst>
          </p:cNvPr>
          <p:cNvSpPr txBox="1"/>
          <p:nvPr/>
        </p:nvSpPr>
        <p:spPr>
          <a:xfrm>
            <a:off x="4075300" y="2894796"/>
            <a:ext cx="6479800" cy="1569660"/>
          </a:xfrm>
          <a:prstGeom prst="rect">
            <a:avLst/>
          </a:prstGeom>
          <a:noFill/>
        </p:spPr>
        <p:txBody>
          <a:bodyPr wrap="square" rtlCol="0">
            <a:spAutoFit/>
          </a:bodyPr>
          <a:lstStyle/>
          <a:p>
            <a:r>
              <a:rPr lang="en-US" sz="9600" dirty="0">
                <a:solidFill>
                  <a:schemeClr val="bg2">
                    <a:lumMod val="90000"/>
                  </a:schemeClr>
                </a:solidFill>
                <a:latin typeface="Script MT Bold" panose="03040602040607080904" pitchFamily="66" charset="0"/>
              </a:rPr>
              <a:t>Thank You!</a:t>
            </a:r>
            <a:endParaRPr lang="en-IN" sz="9600" dirty="0">
              <a:solidFill>
                <a:schemeClr val="bg2">
                  <a:lumMod val="90000"/>
                </a:schemeClr>
              </a:solidFill>
              <a:latin typeface="Script MT Bold" panose="03040602040607080904" pitchFamily="66" charset="0"/>
            </a:endParaRPr>
          </a:p>
        </p:txBody>
      </p:sp>
    </p:spTree>
    <p:extLst>
      <p:ext uri="{BB962C8B-B14F-4D97-AF65-F5344CB8AC3E}">
        <p14:creationId xmlns:p14="http://schemas.microsoft.com/office/powerpoint/2010/main" val="3359697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54856" y="712827"/>
            <a:ext cx="7634288" cy="1509951"/>
          </a:xfrm>
          <a:prstGeom prst="rect">
            <a:avLst/>
          </a:prstGeom>
          <a:noFill/>
          <a:ln/>
        </p:spPr>
        <p:txBody>
          <a:bodyPr wrap="square" rtlCol="0" anchor="t"/>
          <a:lstStyle/>
          <a:p>
            <a:pPr marL="0" indent="0">
              <a:lnSpc>
                <a:spcPts val="5945"/>
              </a:lnSpc>
              <a:buNone/>
            </a:pPr>
            <a:r>
              <a:rPr lang="en-US" sz="4756" dirty="0">
                <a:solidFill>
                  <a:srgbClr val="AE8625"/>
                </a:solidFill>
                <a:latin typeface="Prata" pitchFamily="34" charset="0"/>
                <a:ea typeface="Prata" pitchFamily="34" charset="-122"/>
                <a:cs typeface="Prata" pitchFamily="34" charset="-120"/>
              </a:rPr>
              <a:t>Aim</a:t>
            </a:r>
            <a:endParaRPr lang="en-US" sz="4756" dirty="0"/>
          </a:p>
        </p:txBody>
      </p:sp>
      <p:sp>
        <p:nvSpPr>
          <p:cNvPr id="6" name="Text 2"/>
          <p:cNvSpPr/>
          <p:nvPr/>
        </p:nvSpPr>
        <p:spPr>
          <a:xfrm>
            <a:off x="754856" y="1860352"/>
            <a:ext cx="7634288" cy="2254448"/>
          </a:xfrm>
          <a:prstGeom prst="rect">
            <a:avLst/>
          </a:prstGeom>
          <a:noFill/>
          <a:ln/>
        </p:spPr>
        <p:txBody>
          <a:bodyPr wrap="square" rtlCol="0" anchor="t"/>
          <a:lstStyle/>
          <a:p>
            <a:pPr marL="0" indent="0">
              <a:lnSpc>
                <a:spcPts val="2536"/>
              </a:lnSpc>
              <a:buNone/>
            </a:pPr>
            <a:r>
              <a:rPr lang="en-US" sz="1585" dirty="0">
                <a:solidFill>
                  <a:srgbClr val="CFCBBF"/>
                </a:solidFill>
                <a:latin typeface="Raleway" pitchFamily="34" charset="0"/>
                <a:ea typeface="Raleway" pitchFamily="34" charset="-122"/>
                <a:cs typeface="Raleway" pitchFamily="34" charset="-120"/>
              </a:rPr>
              <a:t>In the realm of operating systems, efficient memory management is a cornerstone of optimal system performance. The aim for superior memory management is to enhance the overall efficiency, speed, and stability of the system, ensuring that resources are utilized judiciously and potential bottlenecks are mitigated. It involves a careful balance of allocating, deallocating, and organizing memory, all while minimizing fragmentation and maximizing the availability of resources at any given time.</a:t>
            </a:r>
            <a:endParaRPr lang="en-US" sz="1585" dirty="0"/>
          </a:p>
        </p:txBody>
      </p:sp>
      <p:sp>
        <p:nvSpPr>
          <p:cNvPr id="7" name="Text 3"/>
          <p:cNvSpPr/>
          <p:nvPr/>
        </p:nvSpPr>
        <p:spPr>
          <a:xfrm>
            <a:off x="754856" y="4436864"/>
            <a:ext cx="7634288" cy="1932384"/>
          </a:xfrm>
          <a:prstGeom prst="rect">
            <a:avLst/>
          </a:prstGeom>
          <a:noFill/>
          <a:ln/>
        </p:spPr>
        <p:txBody>
          <a:bodyPr wrap="square" rtlCol="0" anchor="t"/>
          <a:lstStyle/>
          <a:p>
            <a:pPr marL="0" indent="0">
              <a:lnSpc>
                <a:spcPts val="2536"/>
              </a:lnSpc>
              <a:buNone/>
            </a:pPr>
            <a:r>
              <a:rPr lang="en-US" sz="1585" dirty="0">
                <a:solidFill>
                  <a:srgbClr val="CFCBBF"/>
                </a:solidFill>
                <a:latin typeface="Raleway" pitchFamily="34" charset="0"/>
                <a:ea typeface="Raleway" pitchFamily="34" charset="-122"/>
                <a:cs typeface="Raleway" pitchFamily="34" charset="-120"/>
              </a:rPr>
              <a:t>Effective memory management not only enhances the responsiveness of the system but also contributes to its reliability and robustness. By implementing advanced memory management techniques, operating systems can deliver seamless user experiences, enable the smooth execution of demanding applications, and facilitate multi-tasking without compromising on performance or stability.</a:t>
            </a:r>
            <a:endParaRPr lang="en-US" sz="1585" dirty="0"/>
          </a:p>
        </p:txBody>
      </p:sp>
      <p:sp>
        <p:nvSpPr>
          <p:cNvPr id="10" name="Text 5"/>
          <p:cNvSpPr/>
          <p:nvPr/>
        </p:nvSpPr>
        <p:spPr>
          <a:xfrm>
            <a:off x="1177528" y="7164467"/>
            <a:ext cx="4041458" cy="352306"/>
          </a:xfrm>
          <a:prstGeom prst="rect">
            <a:avLst/>
          </a:prstGeom>
          <a:noFill/>
          <a:ln/>
        </p:spPr>
        <p:txBody>
          <a:bodyPr wrap="none" rtlCol="0" anchor="t"/>
          <a:lstStyle/>
          <a:p>
            <a:pPr marL="0" indent="0" algn="l">
              <a:lnSpc>
                <a:spcPts val="2774"/>
              </a:lnSpc>
              <a:buNone/>
            </a:pPr>
            <a:endParaRPr lang="en-US" sz="1982"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988219"/>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Abstract</a:t>
            </a:r>
            <a:endParaRPr lang="en-US" sz="4374" dirty="0"/>
          </a:p>
        </p:txBody>
      </p:sp>
      <p:sp>
        <p:nvSpPr>
          <p:cNvPr id="6" name="Text 2"/>
          <p:cNvSpPr/>
          <p:nvPr/>
        </p:nvSpPr>
        <p:spPr>
          <a:xfrm>
            <a:off x="833199" y="2015847"/>
            <a:ext cx="7477601" cy="2487811"/>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Memory management in operating systems is a crucial aspect that significantly impacts the overall system performance and efficiency. It involves various techniques and algorithms to optimize the utilization of the available memory resources, ensuring that each process receives the memory it needs. Efficient memory management not only enhances the speed and responsiveness of the system but also contributes to overall stability and reliability.</a:t>
            </a:r>
            <a:endParaRPr lang="en-US" sz="1750" dirty="0"/>
          </a:p>
        </p:txBody>
      </p:sp>
      <p:sp>
        <p:nvSpPr>
          <p:cNvPr id="7" name="Text 3"/>
          <p:cNvSpPr/>
          <p:nvPr/>
        </p:nvSpPr>
        <p:spPr>
          <a:xfrm>
            <a:off x="833199" y="4753570"/>
            <a:ext cx="7477601" cy="2487811"/>
          </a:xfrm>
          <a:prstGeom prst="rect">
            <a:avLst/>
          </a:prstGeom>
          <a:noFill/>
          <a:ln/>
        </p:spPr>
        <p:txBody>
          <a:bodyPr wrap="square" rtlCol="0" anchor="t"/>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Furthermore, with the increasing complexity of modern applications and the growing demand for multi-tasking, the significance of robust memory management techniques has become even more pronounced. This abstract aims to delve into the key concepts, challenges, and advancements in memory management within operating systems, providing a comprehensive understanding of its pivotal role in ensuring optimal system functionality.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1760220" y="1417380"/>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Objectives</a:t>
            </a:r>
            <a:endParaRPr lang="en-US" sz="4374" dirty="0"/>
          </a:p>
        </p:txBody>
      </p:sp>
      <p:sp>
        <p:nvSpPr>
          <p:cNvPr id="5" name="Text 2"/>
          <p:cNvSpPr/>
          <p:nvPr/>
        </p:nvSpPr>
        <p:spPr>
          <a:xfrm>
            <a:off x="1760220" y="2509450"/>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Enhance memory allocation:</a:t>
            </a:r>
            <a:r>
              <a:rPr lang="en-US" sz="1750" dirty="0">
                <a:solidFill>
                  <a:srgbClr val="CFCBBF"/>
                </a:solidFill>
                <a:latin typeface="Raleway" pitchFamily="34" charset="0"/>
                <a:ea typeface="Raleway" pitchFamily="34" charset="-122"/>
                <a:cs typeface="Raleway" pitchFamily="34" charset="-120"/>
              </a:rPr>
              <a:t> Implement advanced algorithms to optimize memory allocation and reduce fragmentation.</a:t>
            </a:r>
            <a:endParaRPr lang="en-US" sz="1750" dirty="0"/>
          </a:p>
        </p:txBody>
      </p:sp>
      <p:sp>
        <p:nvSpPr>
          <p:cNvPr id="6" name="Text 3"/>
          <p:cNvSpPr/>
          <p:nvPr/>
        </p:nvSpPr>
        <p:spPr>
          <a:xfrm>
            <a:off x="1760220" y="3617952"/>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Improve process scheduling:</a:t>
            </a:r>
            <a:r>
              <a:rPr lang="en-US" sz="1750" dirty="0">
                <a:solidFill>
                  <a:srgbClr val="CFCBBF"/>
                </a:solidFill>
                <a:latin typeface="Raleway" pitchFamily="34" charset="0"/>
                <a:ea typeface="Raleway" pitchFamily="34" charset="-122"/>
                <a:cs typeface="Raleway" pitchFamily="34" charset="-120"/>
              </a:rPr>
              <a:t> Enhance the scheduling of processes to efficiently utilize memory resources.</a:t>
            </a:r>
            <a:endParaRPr lang="en-US" sz="1750" dirty="0"/>
          </a:p>
        </p:txBody>
      </p:sp>
      <p:sp>
        <p:nvSpPr>
          <p:cNvPr id="7" name="Text 4"/>
          <p:cNvSpPr/>
          <p:nvPr/>
        </p:nvSpPr>
        <p:spPr>
          <a:xfrm>
            <a:off x="1760219" y="4726454"/>
            <a:ext cx="10199013" cy="710803"/>
          </a:xfrm>
          <a:prstGeom prst="rect">
            <a:avLst/>
          </a:prstGeom>
          <a:noFill/>
          <a:ln/>
        </p:spPr>
        <p:txBody>
          <a:bodyPr wrap="square" rtlCol="0" anchor="t"/>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Enhance security:</a:t>
            </a:r>
            <a:r>
              <a:rPr lang="en-US" sz="1750" dirty="0">
                <a:solidFill>
                  <a:srgbClr val="CFCBBF"/>
                </a:solidFill>
                <a:latin typeface="Raleway" pitchFamily="34" charset="0"/>
                <a:ea typeface="Raleway" pitchFamily="34" charset="-122"/>
                <a:cs typeface="Raleway" pitchFamily="34" charset="-120"/>
              </a:rPr>
              <a:t> Implement memory protection and access control mechanisms to prevent unauthorized access to memory.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076"/>
          </a:xfrm>
          <a:prstGeom prst="rect">
            <a:avLst/>
          </a:prstGeom>
          <a:solidFill>
            <a:srgbClr val="000000"/>
          </a:solidFill>
          <a:ln/>
        </p:spPr>
      </p:sp>
      <p:pic>
        <p:nvPicPr>
          <p:cNvPr id="4" name="Image 1" descr="preencoded.png"/>
          <p:cNvPicPr>
            <a:picLocks noChangeAspect="1"/>
          </p:cNvPicPr>
          <p:nvPr/>
        </p:nvPicPr>
        <p:blipFill>
          <a:blip r:embed="rId4"/>
          <a:stretch>
            <a:fillRect/>
          </a:stretch>
        </p:blipFill>
        <p:spPr>
          <a:xfrm>
            <a:off x="0" y="0"/>
            <a:ext cx="14630400" cy="8230076"/>
          </a:xfrm>
          <a:prstGeom prst="rect">
            <a:avLst/>
          </a:prstGeom>
        </p:spPr>
      </p:pic>
      <p:sp>
        <p:nvSpPr>
          <p:cNvPr id="5" name="Shape 1"/>
          <p:cNvSpPr/>
          <p:nvPr/>
        </p:nvSpPr>
        <p:spPr>
          <a:xfrm>
            <a:off x="0" y="0"/>
            <a:ext cx="14630400" cy="8230076"/>
          </a:xfrm>
          <a:prstGeom prst="rect">
            <a:avLst/>
          </a:prstGeom>
          <a:solidFill>
            <a:srgbClr val="000000">
              <a:alpha val="80000"/>
            </a:srgbClr>
          </a:solidFill>
          <a:ln/>
        </p:spPr>
      </p:sp>
      <p:sp>
        <p:nvSpPr>
          <p:cNvPr id="6" name="Text 2"/>
          <p:cNvSpPr/>
          <p:nvPr/>
        </p:nvSpPr>
        <p:spPr>
          <a:xfrm>
            <a:off x="2501503" y="557332"/>
            <a:ext cx="5066943" cy="633413"/>
          </a:xfrm>
          <a:prstGeom prst="rect">
            <a:avLst/>
          </a:prstGeom>
          <a:noFill/>
          <a:ln/>
        </p:spPr>
        <p:txBody>
          <a:bodyPr wrap="none" rtlCol="0" anchor="t"/>
          <a:lstStyle/>
          <a:p>
            <a:pPr marL="0" indent="0">
              <a:lnSpc>
                <a:spcPts val="4987"/>
              </a:lnSpc>
              <a:buNone/>
            </a:pPr>
            <a:r>
              <a:rPr lang="en-US" sz="3990" dirty="0">
                <a:solidFill>
                  <a:srgbClr val="AE8625"/>
                </a:solidFill>
                <a:latin typeface="Prata" pitchFamily="34" charset="0"/>
                <a:ea typeface="Prata" pitchFamily="34" charset="-122"/>
                <a:cs typeface="Prata" pitchFamily="34" charset="-120"/>
              </a:rPr>
              <a:t>Problem Statements</a:t>
            </a:r>
            <a:endParaRPr lang="en-US" sz="3990" dirty="0"/>
          </a:p>
        </p:txBody>
      </p:sp>
      <p:sp>
        <p:nvSpPr>
          <p:cNvPr id="7" name="Shape 3"/>
          <p:cNvSpPr/>
          <p:nvPr/>
        </p:nvSpPr>
        <p:spPr>
          <a:xfrm>
            <a:off x="2792849" y="1494711"/>
            <a:ext cx="25241" cy="6178034"/>
          </a:xfrm>
          <a:prstGeom prst="rect">
            <a:avLst/>
          </a:prstGeom>
          <a:solidFill>
            <a:srgbClr val="D2AC47"/>
          </a:solidFill>
          <a:ln/>
        </p:spPr>
      </p:sp>
      <p:sp>
        <p:nvSpPr>
          <p:cNvPr id="8" name="Shape 4"/>
          <p:cNvSpPr/>
          <p:nvPr/>
        </p:nvSpPr>
        <p:spPr>
          <a:xfrm>
            <a:off x="3033474" y="1868329"/>
            <a:ext cx="709374" cy="25241"/>
          </a:xfrm>
          <a:prstGeom prst="rect">
            <a:avLst/>
          </a:prstGeom>
          <a:solidFill>
            <a:srgbClr val="D2AC47"/>
          </a:solidFill>
          <a:ln/>
        </p:spPr>
      </p:sp>
      <p:sp>
        <p:nvSpPr>
          <p:cNvPr id="9" name="Shape 5"/>
          <p:cNvSpPr/>
          <p:nvPr/>
        </p:nvSpPr>
        <p:spPr>
          <a:xfrm>
            <a:off x="2577465" y="1653064"/>
            <a:ext cx="456009" cy="456009"/>
          </a:xfrm>
          <a:prstGeom prst="roundRect">
            <a:avLst>
              <a:gd name="adj" fmla="val 13334"/>
            </a:avLst>
          </a:prstGeom>
          <a:solidFill>
            <a:srgbClr val="151313"/>
          </a:solidFill>
          <a:ln/>
        </p:spPr>
      </p:sp>
      <p:sp>
        <p:nvSpPr>
          <p:cNvPr id="10" name="Text 6"/>
          <p:cNvSpPr/>
          <p:nvPr/>
        </p:nvSpPr>
        <p:spPr>
          <a:xfrm>
            <a:off x="2752963" y="1691045"/>
            <a:ext cx="104894" cy="379928"/>
          </a:xfrm>
          <a:prstGeom prst="rect">
            <a:avLst/>
          </a:prstGeom>
          <a:noFill/>
          <a:ln/>
        </p:spPr>
        <p:txBody>
          <a:bodyPr wrap="none" rtlCol="0" anchor="t"/>
          <a:lstStyle/>
          <a:p>
            <a:pPr marL="0" indent="0" algn="ctr">
              <a:lnSpc>
                <a:spcPts val="2992"/>
              </a:lnSpc>
              <a:buNone/>
            </a:pPr>
            <a:r>
              <a:rPr lang="en-US" sz="2394" dirty="0">
                <a:solidFill>
                  <a:srgbClr val="AE8625"/>
                </a:solidFill>
                <a:latin typeface="Prata" pitchFamily="34" charset="0"/>
                <a:ea typeface="Prata" pitchFamily="34" charset="-122"/>
                <a:cs typeface="Prata" pitchFamily="34" charset="-120"/>
              </a:rPr>
              <a:t>1</a:t>
            </a:r>
            <a:endParaRPr lang="en-US" sz="2394" dirty="0"/>
          </a:p>
        </p:txBody>
      </p:sp>
      <p:sp>
        <p:nvSpPr>
          <p:cNvPr id="11" name="Text 7"/>
          <p:cNvSpPr/>
          <p:nvPr/>
        </p:nvSpPr>
        <p:spPr>
          <a:xfrm>
            <a:off x="3920133" y="1697355"/>
            <a:ext cx="3908346" cy="316706"/>
          </a:xfrm>
          <a:prstGeom prst="rect">
            <a:avLst/>
          </a:prstGeom>
          <a:noFill/>
          <a:ln/>
        </p:spPr>
        <p:txBody>
          <a:bodyPr wrap="none" rtlCol="0" anchor="t"/>
          <a:lstStyle/>
          <a:p>
            <a:pPr marL="0" indent="0" algn="l">
              <a:lnSpc>
                <a:spcPts val="2494"/>
              </a:lnSpc>
              <a:buNone/>
            </a:pPr>
            <a:r>
              <a:rPr lang="en-US" sz="1995" dirty="0">
                <a:solidFill>
                  <a:srgbClr val="AE8625"/>
                </a:solidFill>
                <a:latin typeface="Prata" pitchFamily="34" charset="0"/>
                <a:ea typeface="Prata" pitchFamily="34" charset="-122"/>
                <a:cs typeface="Prata" pitchFamily="34" charset="-120"/>
              </a:rPr>
              <a:t>Mismatched Memory Allocation</a:t>
            </a:r>
            <a:endParaRPr lang="en-US" sz="1995" dirty="0"/>
          </a:p>
        </p:txBody>
      </p:sp>
      <p:sp>
        <p:nvSpPr>
          <p:cNvPr id="12" name="Text 8"/>
          <p:cNvSpPr/>
          <p:nvPr/>
        </p:nvSpPr>
        <p:spPr>
          <a:xfrm>
            <a:off x="3920133" y="2135624"/>
            <a:ext cx="8208645" cy="972622"/>
          </a:xfrm>
          <a:prstGeom prst="rect">
            <a:avLst/>
          </a:prstGeom>
          <a:noFill/>
          <a:ln/>
        </p:spPr>
        <p:txBody>
          <a:bodyPr wrap="square" rtlCol="0" anchor="t"/>
          <a:lstStyle/>
          <a:p>
            <a:pPr marL="0" indent="0" algn="l">
              <a:lnSpc>
                <a:spcPts val="2553"/>
              </a:lnSpc>
              <a:buNone/>
            </a:pPr>
            <a:r>
              <a:rPr lang="en-US" sz="1596" dirty="0">
                <a:solidFill>
                  <a:srgbClr val="CFCBBF"/>
                </a:solidFill>
                <a:latin typeface="Raleway" pitchFamily="34" charset="0"/>
                <a:ea typeface="Raleway" pitchFamily="34" charset="-122"/>
                <a:cs typeface="Raleway" pitchFamily="34" charset="-120"/>
              </a:rPr>
              <a:t>One of the primary issues in memory management is the mismatch between the requirements of a process and the allocation made by the operating system. This leads to inefficient utilization of memory resources and can result in performance bottlenecks.</a:t>
            </a:r>
            <a:endParaRPr lang="en-US" sz="1596" dirty="0"/>
          </a:p>
        </p:txBody>
      </p:sp>
      <p:sp>
        <p:nvSpPr>
          <p:cNvPr id="13" name="Shape 9"/>
          <p:cNvSpPr/>
          <p:nvPr/>
        </p:nvSpPr>
        <p:spPr>
          <a:xfrm>
            <a:off x="3033474" y="3887153"/>
            <a:ext cx="709374" cy="25241"/>
          </a:xfrm>
          <a:prstGeom prst="rect">
            <a:avLst/>
          </a:prstGeom>
          <a:solidFill>
            <a:srgbClr val="D2AC47"/>
          </a:solidFill>
          <a:ln/>
        </p:spPr>
      </p:sp>
      <p:sp>
        <p:nvSpPr>
          <p:cNvPr id="14" name="Shape 10"/>
          <p:cNvSpPr/>
          <p:nvPr/>
        </p:nvSpPr>
        <p:spPr>
          <a:xfrm>
            <a:off x="2577465" y="3671888"/>
            <a:ext cx="456009" cy="456009"/>
          </a:xfrm>
          <a:prstGeom prst="roundRect">
            <a:avLst>
              <a:gd name="adj" fmla="val 13334"/>
            </a:avLst>
          </a:prstGeom>
          <a:solidFill>
            <a:srgbClr val="151313"/>
          </a:solidFill>
          <a:ln/>
        </p:spPr>
      </p:sp>
      <p:sp>
        <p:nvSpPr>
          <p:cNvPr id="15" name="Text 11"/>
          <p:cNvSpPr/>
          <p:nvPr/>
        </p:nvSpPr>
        <p:spPr>
          <a:xfrm>
            <a:off x="2712244" y="3709868"/>
            <a:ext cx="186333" cy="379928"/>
          </a:xfrm>
          <a:prstGeom prst="rect">
            <a:avLst/>
          </a:prstGeom>
          <a:noFill/>
          <a:ln/>
        </p:spPr>
        <p:txBody>
          <a:bodyPr wrap="none" rtlCol="0" anchor="t"/>
          <a:lstStyle/>
          <a:p>
            <a:pPr marL="0" indent="0" algn="ctr">
              <a:lnSpc>
                <a:spcPts val="2992"/>
              </a:lnSpc>
              <a:buNone/>
            </a:pPr>
            <a:r>
              <a:rPr lang="en-US" sz="2394" dirty="0">
                <a:solidFill>
                  <a:srgbClr val="AE8625"/>
                </a:solidFill>
                <a:latin typeface="Prata" pitchFamily="34" charset="0"/>
                <a:ea typeface="Prata" pitchFamily="34" charset="-122"/>
                <a:cs typeface="Prata" pitchFamily="34" charset="-120"/>
              </a:rPr>
              <a:t>2</a:t>
            </a:r>
            <a:endParaRPr lang="en-US" sz="2394" dirty="0"/>
          </a:p>
        </p:txBody>
      </p:sp>
      <p:sp>
        <p:nvSpPr>
          <p:cNvPr id="16" name="Text 12"/>
          <p:cNvSpPr/>
          <p:nvPr/>
        </p:nvSpPr>
        <p:spPr>
          <a:xfrm>
            <a:off x="3920133" y="3716179"/>
            <a:ext cx="3205401" cy="316706"/>
          </a:xfrm>
          <a:prstGeom prst="rect">
            <a:avLst/>
          </a:prstGeom>
          <a:noFill/>
          <a:ln/>
        </p:spPr>
        <p:txBody>
          <a:bodyPr wrap="none" rtlCol="0" anchor="t"/>
          <a:lstStyle/>
          <a:p>
            <a:pPr marL="0" indent="0" algn="l">
              <a:lnSpc>
                <a:spcPts val="2494"/>
              </a:lnSpc>
              <a:buNone/>
            </a:pPr>
            <a:r>
              <a:rPr lang="en-US" sz="1995" dirty="0">
                <a:solidFill>
                  <a:srgbClr val="AE8625"/>
                </a:solidFill>
                <a:latin typeface="Prata" pitchFamily="34" charset="0"/>
                <a:ea typeface="Prata" pitchFamily="34" charset="-122"/>
                <a:cs typeface="Prata" pitchFamily="34" charset="-120"/>
              </a:rPr>
              <a:t>Fragmentation Challenges</a:t>
            </a:r>
            <a:endParaRPr lang="en-US" sz="1995" dirty="0"/>
          </a:p>
        </p:txBody>
      </p:sp>
      <p:sp>
        <p:nvSpPr>
          <p:cNvPr id="17" name="Text 13"/>
          <p:cNvSpPr/>
          <p:nvPr/>
        </p:nvSpPr>
        <p:spPr>
          <a:xfrm>
            <a:off x="3920133" y="4154448"/>
            <a:ext cx="8208645" cy="972622"/>
          </a:xfrm>
          <a:prstGeom prst="rect">
            <a:avLst/>
          </a:prstGeom>
          <a:noFill/>
          <a:ln/>
        </p:spPr>
        <p:txBody>
          <a:bodyPr wrap="square" rtlCol="0" anchor="t"/>
          <a:lstStyle/>
          <a:p>
            <a:pPr marL="0" indent="0" algn="l">
              <a:lnSpc>
                <a:spcPts val="2553"/>
              </a:lnSpc>
              <a:buNone/>
            </a:pPr>
            <a:r>
              <a:rPr lang="en-US" sz="1596" dirty="0">
                <a:solidFill>
                  <a:srgbClr val="CFCBBF"/>
                </a:solidFill>
                <a:latin typeface="Raleway" pitchFamily="34" charset="0"/>
                <a:ea typeface="Raleway" pitchFamily="34" charset="-122"/>
                <a:cs typeface="Raleway" pitchFamily="34" charset="-120"/>
              </a:rPr>
              <a:t>Fragmentation, both external and internal, poses a major challenge to memory management. It can lead to wastage of memory space and may require complex algorithms to defragment memory, impacting the overall efficiency of the system.</a:t>
            </a:r>
            <a:endParaRPr lang="en-US" sz="1596" dirty="0"/>
          </a:p>
        </p:txBody>
      </p:sp>
      <p:sp>
        <p:nvSpPr>
          <p:cNvPr id="18" name="Shape 14"/>
          <p:cNvSpPr/>
          <p:nvPr/>
        </p:nvSpPr>
        <p:spPr>
          <a:xfrm>
            <a:off x="3033474" y="5905976"/>
            <a:ext cx="709374" cy="25241"/>
          </a:xfrm>
          <a:prstGeom prst="rect">
            <a:avLst/>
          </a:prstGeom>
          <a:solidFill>
            <a:srgbClr val="D2AC47"/>
          </a:solidFill>
          <a:ln/>
        </p:spPr>
      </p:sp>
      <p:sp>
        <p:nvSpPr>
          <p:cNvPr id="19" name="Shape 15"/>
          <p:cNvSpPr/>
          <p:nvPr/>
        </p:nvSpPr>
        <p:spPr>
          <a:xfrm>
            <a:off x="2577465" y="5690711"/>
            <a:ext cx="456009" cy="456009"/>
          </a:xfrm>
          <a:prstGeom prst="roundRect">
            <a:avLst>
              <a:gd name="adj" fmla="val 13334"/>
            </a:avLst>
          </a:prstGeom>
          <a:solidFill>
            <a:srgbClr val="151313"/>
          </a:solidFill>
          <a:ln/>
        </p:spPr>
      </p:sp>
      <p:sp>
        <p:nvSpPr>
          <p:cNvPr id="20" name="Text 16"/>
          <p:cNvSpPr/>
          <p:nvPr/>
        </p:nvSpPr>
        <p:spPr>
          <a:xfrm>
            <a:off x="2711172" y="5728692"/>
            <a:ext cx="188476" cy="379928"/>
          </a:xfrm>
          <a:prstGeom prst="rect">
            <a:avLst/>
          </a:prstGeom>
          <a:noFill/>
          <a:ln/>
        </p:spPr>
        <p:txBody>
          <a:bodyPr wrap="none" rtlCol="0" anchor="t"/>
          <a:lstStyle/>
          <a:p>
            <a:pPr marL="0" indent="0" algn="ctr">
              <a:lnSpc>
                <a:spcPts val="2992"/>
              </a:lnSpc>
              <a:buNone/>
            </a:pPr>
            <a:r>
              <a:rPr lang="en-US" sz="2394" dirty="0">
                <a:solidFill>
                  <a:srgbClr val="AE8625"/>
                </a:solidFill>
                <a:latin typeface="Prata" pitchFamily="34" charset="0"/>
                <a:ea typeface="Prata" pitchFamily="34" charset="-122"/>
                <a:cs typeface="Prata" pitchFamily="34" charset="-120"/>
              </a:rPr>
              <a:t>3</a:t>
            </a:r>
            <a:endParaRPr lang="en-US" sz="2394" dirty="0"/>
          </a:p>
        </p:txBody>
      </p:sp>
      <p:sp>
        <p:nvSpPr>
          <p:cNvPr id="21" name="Text 17"/>
          <p:cNvSpPr/>
          <p:nvPr/>
        </p:nvSpPr>
        <p:spPr>
          <a:xfrm>
            <a:off x="3920133" y="5735003"/>
            <a:ext cx="3746063" cy="316706"/>
          </a:xfrm>
          <a:prstGeom prst="rect">
            <a:avLst/>
          </a:prstGeom>
          <a:noFill/>
          <a:ln/>
        </p:spPr>
        <p:txBody>
          <a:bodyPr wrap="none" rtlCol="0" anchor="t"/>
          <a:lstStyle/>
          <a:p>
            <a:pPr marL="0" indent="0" algn="l">
              <a:lnSpc>
                <a:spcPts val="2494"/>
              </a:lnSpc>
              <a:buNone/>
            </a:pPr>
            <a:r>
              <a:rPr lang="en-US" sz="1995" dirty="0">
                <a:solidFill>
                  <a:srgbClr val="AE8625"/>
                </a:solidFill>
                <a:latin typeface="Prata" pitchFamily="34" charset="0"/>
                <a:ea typeface="Prata" pitchFamily="34" charset="-122"/>
                <a:cs typeface="Prata" pitchFamily="34" charset="-120"/>
              </a:rPr>
              <a:t>Lack of Real-Time Adaptability</a:t>
            </a:r>
            <a:endParaRPr lang="en-US" sz="1995" dirty="0"/>
          </a:p>
        </p:txBody>
      </p:sp>
      <p:sp>
        <p:nvSpPr>
          <p:cNvPr id="22" name="Text 18"/>
          <p:cNvSpPr/>
          <p:nvPr/>
        </p:nvSpPr>
        <p:spPr>
          <a:xfrm>
            <a:off x="3920133" y="6173272"/>
            <a:ext cx="8208645" cy="1296829"/>
          </a:xfrm>
          <a:prstGeom prst="rect">
            <a:avLst/>
          </a:prstGeom>
          <a:noFill/>
          <a:ln/>
        </p:spPr>
        <p:txBody>
          <a:bodyPr wrap="square" rtlCol="0" anchor="t"/>
          <a:lstStyle/>
          <a:p>
            <a:pPr marL="0" indent="0" algn="l">
              <a:lnSpc>
                <a:spcPts val="2553"/>
              </a:lnSpc>
              <a:buNone/>
            </a:pPr>
            <a:r>
              <a:rPr lang="en-US" sz="1596" dirty="0">
                <a:solidFill>
                  <a:srgbClr val="CFCBBF"/>
                </a:solidFill>
                <a:latin typeface="Raleway" pitchFamily="34" charset="0"/>
                <a:ea typeface="Raleway" pitchFamily="34" charset="-122"/>
                <a:cs typeface="Raleway" pitchFamily="34" charset="-120"/>
              </a:rPr>
              <a:t>The inability of many memory management systems to adapt in real-time to dynamic changes in memory requirements can hinder the system's responsiveness and performance. This is particularly critical in scenarios with varying workloads and resource demands.</a:t>
            </a:r>
            <a:endParaRPr lang="en-US" sz="1596"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89119" y="931307"/>
            <a:ext cx="5351740" cy="668893"/>
          </a:xfrm>
          <a:prstGeom prst="rect">
            <a:avLst/>
          </a:prstGeom>
          <a:noFill/>
          <a:ln/>
        </p:spPr>
        <p:txBody>
          <a:bodyPr wrap="none" rtlCol="0" anchor="t"/>
          <a:lstStyle/>
          <a:p>
            <a:pPr marL="0" indent="0">
              <a:lnSpc>
                <a:spcPts val="5268"/>
              </a:lnSpc>
              <a:buNone/>
            </a:pPr>
            <a:r>
              <a:rPr lang="en-US" sz="4214" dirty="0">
                <a:solidFill>
                  <a:srgbClr val="AE8625"/>
                </a:solidFill>
                <a:latin typeface="Prata" pitchFamily="34" charset="0"/>
                <a:ea typeface="Prata" pitchFamily="34" charset="-122"/>
                <a:cs typeface="Prata" pitchFamily="34" charset="-120"/>
              </a:rPr>
              <a:t>Introduction</a:t>
            </a:r>
            <a:endParaRPr lang="en-US" sz="4214" dirty="0"/>
          </a:p>
        </p:txBody>
      </p:sp>
      <p:sp>
        <p:nvSpPr>
          <p:cNvPr id="6" name="Text 2"/>
          <p:cNvSpPr/>
          <p:nvPr/>
        </p:nvSpPr>
        <p:spPr>
          <a:xfrm>
            <a:off x="6289119" y="1921193"/>
            <a:ext cx="7538561" cy="3081814"/>
          </a:xfrm>
          <a:prstGeom prst="rect">
            <a:avLst/>
          </a:prstGeom>
          <a:noFill/>
          <a:ln/>
        </p:spPr>
        <p:txBody>
          <a:bodyPr wrap="square" rtlCol="0" anchor="t"/>
          <a:lstStyle/>
          <a:p>
            <a:pPr marL="0" indent="0">
              <a:lnSpc>
                <a:spcPts val="2697"/>
              </a:lnSpc>
              <a:buNone/>
            </a:pPr>
            <a:r>
              <a:rPr lang="en-US" sz="1686" dirty="0">
                <a:solidFill>
                  <a:srgbClr val="CFCBBF"/>
                </a:solidFill>
                <a:latin typeface="Raleway" pitchFamily="34" charset="0"/>
                <a:ea typeface="Raleway" pitchFamily="34" charset="-122"/>
                <a:cs typeface="Raleway" pitchFamily="34" charset="-120"/>
              </a:rPr>
              <a:t>The introduction to memory management in an operating system is crucial in understanding the fundamental principles of efficient resource allocation and optimization. It serves as the gateway to comprehending the intricate mechanisms that govern how data is stored, retrieved, and processed in a computing environment. From the early days of computing to the modern, multifaceted systems, the evolution of memory management has been pivotal in shaping the capabilities of operating systems. In this section, we delve into the historical context, core concepts, and the pivotal role of memory management in contemporary computing.</a:t>
            </a:r>
            <a:endParaRPr lang="en-US" sz="1686" dirty="0"/>
          </a:p>
        </p:txBody>
      </p:sp>
      <p:sp>
        <p:nvSpPr>
          <p:cNvPr id="7" name="Text 3"/>
          <p:cNvSpPr/>
          <p:nvPr/>
        </p:nvSpPr>
        <p:spPr>
          <a:xfrm>
            <a:off x="6289119" y="5243751"/>
            <a:ext cx="7538561" cy="2054543"/>
          </a:xfrm>
          <a:prstGeom prst="rect">
            <a:avLst/>
          </a:prstGeom>
          <a:noFill/>
          <a:ln/>
        </p:spPr>
        <p:txBody>
          <a:bodyPr wrap="square" rtlCol="0" anchor="t"/>
          <a:lstStyle/>
          <a:p>
            <a:pPr marL="0" indent="0">
              <a:lnSpc>
                <a:spcPts val="2697"/>
              </a:lnSpc>
              <a:buNone/>
            </a:pPr>
            <a:r>
              <a:rPr lang="en-US" sz="1686" dirty="0">
                <a:solidFill>
                  <a:srgbClr val="CFCBBF"/>
                </a:solidFill>
                <a:latin typeface="Raleway" pitchFamily="34" charset="0"/>
                <a:ea typeface="Raleway" pitchFamily="34" charset="-122"/>
                <a:cs typeface="Raleway" pitchFamily="34" charset="-120"/>
              </a:rPr>
              <a:t>Understanding the intricacies of memory management provides a foundational base for comprehending the various strategies and techniques employed to enhance system performance and reliability. Moreover, it sheds light on the challenges and complexities associated with optimizing memory usage, thereby setting the stage for the exploration of innovative solutions and advancements in this critical domain.</a:t>
            </a:r>
            <a:endParaRPr lang="en-US" sz="1686"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3291"/>
          </a:xfrm>
          <a:prstGeom prst="rect">
            <a:avLst/>
          </a:prstGeom>
          <a:solidFill>
            <a:srgbClr val="1B1C1D"/>
          </a:solidFill>
          <a:ln/>
        </p:spPr>
      </p:sp>
      <p:sp>
        <p:nvSpPr>
          <p:cNvPr id="4" name="Text 1"/>
          <p:cNvSpPr/>
          <p:nvPr/>
        </p:nvSpPr>
        <p:spPr>
          <a:xfrm>
            <a:off x="3384590" y="455057"/>
            <a:ext cx="4137422" cy="517088"/>
          </a:xfrm>
          <a:prstGeom prst="rect">
            <a:avLst/>
          </a:prstGeom>
          <a:noFill/>
          <a:ln/>
        </p:spPr>
        <p:txBody>
          <a:bodyPr wrap="none" rtlCol="0" anchor="t"/>
          <a:lstStyle/>
          <a:p>
            <a:pPr marL="0" indent="0">
              <a:lnSpc>
                <a:spcPts val="4072"/>
              </a:lnSpc>
              <a:buNone/>
            </a:pPr>
            <a:r>
              <a:rPr lang="en-US" sz="3258" dirty="0">
                <a:solidFill>
                  <a:srgbClr val="AE8625"/>
                </a:solidFill>
                <a:latin typeface="Prata" pitchFamily="34" charset="0"/>
                <a:ea typeface="Prata" pitchFamily="34" charset="-122"/>
                <a:cs typeface="Prata" pitchFamily="34" charset="-120"/>
              </a:rPr>
              <a:t>Explanation</a:t>
            </a:r>
            <a:endParaRPr lang="en-US" sz="3258" dirty="0"/>
          </a:p>
        </p:txBody>
      </p:sp>
      <p:sp>
        <p:nvSpPr>
          <p:cNvPr id="5" name="Text 2"/>
          <p:cNvSpPr/>
          <p:nvPr/>
        </p:nvSpPr>
        <p:spPr>
          <a:xfrm>
            <a:off x="3384590" y="1385888"/>
            <a:ext cx="2351008" cy="517208"/>
          </a:xfrm>
          <a:prstGeom prst="rect">
            <a:avLst/>
          </a:prstGeom>
          <a:noFill/>
          <a:ln/>
        </p:spPr>
        <p:txBody>
          <a:bodyPr wrap="square" rtlCol="0" anchor="t"/>
          <a:lstStyle/>
          <a:p>
            <a:pPr marL="0" indent="0">
              <a:lnSpc>
                <a:spcPts val="2036"/>
              </a:lnSpc>
              <a:buNone/>
            </a:pPr>
            <a:r>
              <a:rPr lang="en-US" sz="1629" dirty="0">
                <a:solidFill>
                  <a:srgbClr val="AE8625"/>
                </a:solidFill>
                <a:latin typeface="Prata" pitchFamily="34" charset="0"/>
                <a:ea typeface="Prata" pitchFamily="34" charset="-122"/>
                <a:cs typeface="Prata" pitchFamily="34" charset="-120"/>
              </a:rPr>
              <a:t>Memory Management Overview</a:t>
            </a:r>
            <a:endParaRPr lang="en-US" sz="1629" dirty="0"/>
          </a:p>
        </p:txBody>
      </p:sp>
      <p:sp>
        <p:nvSpPr>
          <p:cNvPr id="6" name="Text 3"/>
          <p:cNvSpPr/>
          <p:nvPr/>
        </p:nvSpPr>
        <p:spPr>
          <a:xfrm>
            <a:off x="3384590" y="2068592"/>
            <a:ext cx="2351008" cy="5560695"/>
          </a:xfrm>
          <a:prstGeom prst="rect">
            <a:avLst/>
          </a:prstGeom>
          <a:noFill/>
          <a:ln/>
        </p:spPr>
        <p:txBody>
          <a:bodyPr wrap="square" rtlCol="0" anchor="t"/>
          <a:lstStyle/>
          <a:p>
            <a:pPr marL="0" indent="0">
              <a:lnSpc>
                <a:spcPts val="2085"/>
              </a:lnSpc>
              <a:buNone/>
            </a:pPr>
            <a:r>
              <a:rPr lang="en-US" sz="1303" dirty="0">
                <a:solidFill>
                  <a:srgbClr val="CFCBBF"/>
                </a:solidFill>
                <a:latin typeface="Raleway" pitchFamily="34" charset="0"/>
                <a:ea typeface="Raleway" pitchFamily="34" charset="-122"/>
                <a:cs typeface="Raleway" pitchFamily="34" charset="-120"/>
              </a:rPr>
              <a:t>Memory management in the operating system is a critical functionality that involves managing and coordinating computer memory. This process is essential for ensuring that the computer's resources are allocated efficiently to meet the demands of running programs and processes. The memory manager carries out tasks such as tracking each byte of memory, determining its use, and allocating or deallocating memory as needed. It also plays a crucial role in preventing memory leaks, optimizing RAM usage, and facilitating smooth multitasking.</a:t>
            </a:r>
            <a:endParaRPr lang="en-US" sz="1303" dirty="0"/>
          </a:p>
        </p:txBody>
      </p:sp>
      <p:sp>
        <p:nvSpPr>
          <p:cNvPr id="7" name="Text 4"/>
          <p:cNvSpPr/>
          <p:nvPr/>
        </p:nvSpPr>
        <p:spPr>
          <a:xfrm>
            <a:off x="6146840" y="1385888"/>
            <a:ext cx="2351008" cy="517208"/>
          </a:xfrm>
          <a:prstGeom prst="rect">
            <a:avLst/>
          </a:prstGeom>
          <a:noFill/>
          <a:ln/>
        </p:spPr>
        <p:txBody>
          <a:bodyPr wrap="square" rtlCol="0" anchor="t"/>
          <a:lstStyle/>
          <a:p>
            <a:pPr marL="0" indent="0">
              <a:lnSpc>
                <a:spcPts val="2036"/>
              </a:lnSpc>
              <a:buNone/>
            </a:pPr>
            <a:r>
              <a:rPr lang="en-US" sz="1629" dirty="0">
                <a:solidFill>
                  <a:srgbClr val="AE8625"/>
                </a:solidFill>
                <a:latin typeface="Prata" pitchFamily="34" charset="0"/>
                <a:ea typeface="Prata" pitchFamily="34" charset="-122"/>
                <a:cs typeface="Prata" pitchFamily="34" charset="-120"/>
              </a:rPr>
              <a:t>Memory Segmentation and Paging</a:t>
            </a:r>
            <a:endParaRPr lang="en-US" sz="1629" dirty="0"/>
          </a:p>
        </p:txBody>
      </p:sp>
      <p:sp>
        <p:nvSpPr>
          <p:cNvPr id="8" name="Text 5"/>
          <p:cNvSpPr/>
          <p:nvPr/>
        </p:nvSpPr>
        <p:spPr>
          <a:xfrm>
            <a:off x="6146840" y="2068592"/>
            <a:ext cx="2351008" cy="4766310"/>
          </a:xfrm>
          <a:prstGeom prst="rect">
            <a:avLst/>
          </a:prstGeom>
          <a:noFill/>
          <a:ln/>
        </p:spPr>
        <p:txBody>
          <a:bodyPr wrap="square" rtlCol="0" anchor="t"/>
          <a:lstStyle/>
          <a:p>
            <a:pPr marL="0" indent="0">
              <a:lnSpc>
                <a:spcPts val="2085"/>
              </a:lnSpc>
              <a:buNone/>
            </a:pPr>
            <a:r>
              <a:rPr lang="en-US" sz="1303" dirty="0">
                <a:solidFill>
                  <a:srgbClr val="CFCBBF"/>
                </a:solidFill>
                <a:latin typeface="Raleway" pitchFamily="34" charset="0"/>
                <a:ea typeface="Raleway" pitchFamily="34" charset="-122"/>
                <a:cs typeface="Raleway" pitchFamily="34" charset="-120"/>
              </a:rPr>
              <a:t>The memory management system employs various techniques such as memory segmentation and paging to efficiently handle memory allocation and access. Memory segmentation divides the physical memory into logically independent address spaces for different processes, while paging involves breaking the physical memory into fixed-sized blocks, enabling efficient allocation and swapping of memory pages. These techniques are vital for optimizing memory usage and mitigating fragmentation.</a:t>
            </a:r>
            <a:endParaRPr lang="en-US" sz="1303" dirty="0"/>
          </a:p>
        </p:txBody>
      </p:sp>
      <p:sp>
        <p:nvSpPr>
          <p:cNvPr id="9" name="Text 6"/>
          <p:cNvSpPr/>
          <p:nvPr/>
        </p:nvSpPr>
        <p:spPr>
          <a:xfrm>
            <a:off x="8909090" y="1385888"/>
            <a:ext cx="2351008" cy="517208"/>
          </a:xfrm>
          <a:prstGeom prst="rect">
            <a:avLst/>
          </a:prstGeom>
          <a:noFill/>
          <a:ln/>
        </p:spPr>
        <p:txBody>
          <a:bodyPr wrap="square" rtlCol="0" anchor="t"/>
          <a:lstStyle/>
          <a:p>
            <a:pPr marL="0" indent="0">
              <a:lnSpc>
                <a:spcPts val="2036"/>
              </a:lnSpc>
              <a:buNone/>
            </a:pPr>
            <a:r>
              <a:rPr lang="en-US" sz="1629" dirty="0">
                <a:solidFill>
                  <a:srgbClr val="AE8625"/>
                </a:solidFill>
                <a:latin typeface="Prata" pitchFamily="34" charset="0"/>
                <a:ea typeface="Prata" pitchFamily="34" charset="-122"/>
                <a:cs typeface="Prata" pitchFamily="34" charset="-120"/>
              </a:rPr>
              <a:t>Dynamic Memory Allocation</a:t>
            </a:r>
            <a:endParaRPr lang="en-US" sz="1629" dirty="0"/>
          </a:p>
        </p:txBody>
      </p:sp>
      <p:sp>
        <p:nvSpPr>
          <p:cNvPr id="10" name="Text 7"/>
          <p:cNvSpPr/>
          <p:nvPr/>
        </p:nvSpPr>
        <p:spPr>
          <a:xfrm>
            <a:off x="8909090" y="2068592"/>
            <a:ext cx="2351008" cy="3971925"/>
          </a:xfrm>
          <a:prstGeom prst="rect">
            <a:avLst/>
          </a:prstGeom>
          <a:noFill/>
          <a:ln/>
        </p:spPr>
        <p:txBody>
          <a:bodyPr wrap="square" rtlCol="0" anchor="t"/>
          <a:lstStyle/>
          <a:p>
            <a:pPr marL="0" indent="0">
              <a:lnSpc>
                <a:spcPts val="2085"/>
              </a:lnSpc>
              <a:buNone/>
            </a:pPr>
            <a:r>
              <a:rPr lang="en-US" sz="1303" dirty="0">
                <a:solidFill>
                  <a:srgbClr val="CFCBBF"/>
                </a:solidFill>
                <a:latin typeface="Raleway" pitchFamily="34" charset="0"/>
                <a:ea typeface="Raleway" pitchFamily="34" charset="-122"/>
                <a:cs typeface="Raleway" pitchFamily="34" charset="-120"/>
              </a:rPr>
              <a:t>Dynamic memory allocation is a key aspect of memory management that involves allocating memory at runtime to accommodate varying program requirements. It allows programs to request memory dynamically at execution time and release it once it’s no longer needed. Efficient dynamic memory allocation is crucial for preventing memory wastage and enhancing overall system performance.</a:t>
            </a:r>
            <a:endParaRPr lang="en-US" sz="1303"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298144" y="581025"/>
            <a:ext cx="5281136" cy="660202"/>
          </a:xfrm>
          <a:prstGeom prst="rect">
            <a:avLst/>
          </a:prstGeom>
          <a:noFill/>
          <a:ln/>
        </p:spPr>
        <p:txBody>
          <a:bodyPr wrap="none" rtlCol="0" anchor="t"/>
          <a:lstStyle/>
          <a:p>
            <a:pPr marL="0" indent="0">
              <a:lnSpc>
                <a:spcPts val="5198"/>
              </a:lnSpc>
              <a:buNone/>
            </a:pPr>
            <a:r>
              <a:rPr lang="en-US" sz="4158" dirty="0">
                <a:solidFill>
                  <a:srgbClr val="AE8625"/>
                </a:solidFill>
                <a:latin typeface="Prata" pitchFamily="34" charset="0"/>
                <a:ea typeface="Prata" pitchFamily="34" charset="-122"/>
                <a:cs typeface="Prata" pitchFamily="34" charset="-120"/>
              </a:rPr>
              <a:t>Future Scope</a:t>
            </a:r>
            <a:endParaRPr lang="en-US" sz="4158" dirty="0"/>
          </a:p>
        </p:txBody>
      </p:sp>
      <p:sp>
        <p:nvSpPr>
          <p:cNvPr id="5" name="Shape 2"/>
          <p:cNvSpPr/>
          <p:nvPr/>
        </p:nvSpPr>
        <p:spPr>
          <a:xfrm>
            <a:off x="2298144" y="1881545"/>
            <a:ext cx="369570" cy="369570"/>
          </a:xfrm>
          <a:prstGeom prst="roundRect">
            <a:avLst>
              <a:gd name="adj" fmla="val 17148"/>
            </a:avLst>
          </a:prstGeom>
          <a:solidFill>
            <a:srgbClr val="2D3033"/>
          </a:solidFill>
          <a:ln/>
        </p:spPr>
      </p:sp>
      <p:sp>
        <p:nvSpPr>
          <p:cNvPr id="6" name="Text 3"/>
          <p:cNvSpPr/>
          <p:nvPr/>
        </p:nvSpPr>
        <p:spPr>
          <a:xfrm>
            <a:off x="2878931" y="1901309"/>
            <a:ext cx="4330660" cy="660083"/>
          </a:xfrm>
          <a:prstGeom prst="rect">
            <a:avLst/>
          </a:prstGeom>
          <a:noFill/>
          <a:ln/>
        </p:spPr>
        <p:txBody>
          <a:bodyPr wrap="square" rtlCol="0" anchor="t"/>
          <a:lstStyle/>
          <a:p>
            <a:pPr marL="0" indent="0">
              <a:lnSpc>
                <a:spcPts val="2599"/>
              </a:lnSpc>
              <a:buNone/>
            </a:pPr>
            <a:r>
              <a:rPr lang="en-US" sz="2079" dirty="0">
                <a:solidFill>
                  <a:srgbClr val="AE8625"/>
                </a:solidFill>
                <a:latin typeface="Prata" pitchFamily="34" charset="0"/>
                <a:ea typeface="Prata" pitchFamily="34" charset="-122"/>
                <a:cs typeface="Prata" pitchFamily="34" charset="-120"/>
              </a:rPr>
              <a:t>Enhanced Memory Allocation Algorithms</a:t>
            </a:r>
            <a:endParaRPr lang="en-US" sz="2079" dirty="0"/>
          </a:p>
        </p:txBody>
      </p:sp>
      <p:sp>
        <p:nvSpPr>
          <p:cNvPr id="7" name="Text 4"/>
          <p:cNvSpPr/>
          <p:nvPr/>
        </p:nvSpPr>
        <p:spPr>
          <a:xfrm>
            <a:off x="2878931" y="2688074"/>
            <a:ext cx="4330660" cy="2027396"/>
          </a:xfrm>
          <a:prstGeom prst="rect">
            <a:avLst/>
          </a:prstGeom>
          <a:noFill/>
          <a:ln/>
        </p:spPr>
        <p:txBody>
          <a:bodyPr wrap="square" rtlCol="0" anchor="t"/>
          <a:lstStyle/>
          <a:p>
            <a:pPr marL="0" indent="0">
              <a:lnSpc>
                <a:spcPts val="2661"/>
              </a:lnSpc>
              <a:buNone/>
            </a:pPr>
            <a:r>
              <a:rPr lang="en-US" sz="1663" dirty="0">
                <a:solidFill>
                  <a:srgbClr val="CFCBBF"/>
                </a:solidFill>
                <a:latin typeface="Raleway" pitchFamily="34" charset="0"/>
                <a:ea typeface="Raleway" pitchFamily="34" charset="-122"/>
                <a:cs typeface="Raleway" pitchFamily="34" charset="-120"/>
              </a:rPr>
              <a:t>In the future, advancements in memory management may lead to the development of more efficient memory allocation algorithms that can dynamically adjust to changing workloads, resulting in optimized memory utilization.</a:t>
            </a:r>
            <a:endParaRPr lang="en-US" sz="1663" dirty="0"/>
          </a:p>
        </p:txBody>
      </p:sp>
      <p:sp>
        <p:nvSpPr>
          <p:cNvPr id="8" name="Shape 5"/>
          <p:cNvSpPr/>
          <p:nvPr/>
        </p:nvSpPr>
        <p:spPr>
          <a:xfrm>
            <a:off x="7420808" y="1881545"/>
            <a:ext cx="369570" cy="369570"/>
          </a:xfrm>
          <a:prstGeom prst="roundRect">
            <a:avLst>
              <a:gd name="adj" fmla="val 17148"/>
            </a:avLst>
          </a:prstGeom>
          <a:solidFill>
            <a:srgbClr val="2D3033"/>
          </a:solidFill>
          <a:ln/>
        </p:spPr>
      </p:sp>
      <p:sp>
        <p:nvSpPr>
          <p:cNvPr id="9" name="Text 6"/>
          <p:cNvSpPr/>
          <p:nvPr/>
        </p:nvSpPr>
        <p:spPr>
          <a:xfrm>
            <a:off x="8001595" y="1901309"/>
            <a:ext cx="4103608" cy="330041"/>
          </a:xfrm>
          <a:prstGeom prst="rect">
            <a:avLst/>
          </a:prstGeom>
          <a:noFill/>
          <a:ln/>
        </p:spPr>
        <p:txBody>
          <a:bodyPr wrap="none" rtlCol="0" anchor="t"/>
          <a:lstStyle/>
          <a:p>
            <a:pPr marL="0" indent="0">
              <a:lnSpc>
                <a:spcPts val="2599"/>
              </a:lnSpc>
              <a:buNone/>
            </a:pPr>
            <a:r>
              <a:rPr lang="en-US" sz="2079" dirty="0">
                <a:solidFill>
                  <a:srgbClr val="AE8625"/>
                </a:solidFill>
                <a:latin typeface="Prata" pitchFamily="34" charset="0"/>
                <a:ea typeface="Prata" pitchFamily="34" charset="-122"/>
                <a:cs typeface="Prata" pitchFamily="34" charset="-120"/>
              </a:rPr>
              <a:t>Integration of Machine Learning</a:t>
            </a:r>
            <a:endParaRPr lang="en-US" sz="2079" dirty="0"/>
          </a:p>
        </p:txBody>
      </p:sp>
      <p:sp>
        <p:nvSpPr>
          <p:cNvPr id="10" name="Text 7"/>
          <p:cNvSpPr/>
          <p:nvPr/>
        </p:nvSpPr>
        <p:spPr>
          <a:xfrm>
            <a:off x="8001595" y="2358033"/>
            <a:ext cx="4330660" cy="1689497"/>
          </a:xfrm>
          <a:prstGeom prst="rect">
            <a:avLst/>
          </a:prstGeom>
          <a:noFill/>
          <a:ln/>
        </p:spPr>
        <p:txBody>
          <a:bodyPr wrap="square" rtlCol="0" anchor="t"/>
          <a:lstStyle/>
          <a:p>
            <a:pPr marL="0" indent="0">
              <a:lnSpc>
                <a:spcPts val="2661"/>
              </a:lnSpc>
              <a:buNone/>
            </a:pPr>
            <a:r>
              <a:rPr lang="en-US" sz="1663" dirty="0">
                <a:solidFill>
                  <a:srgbClr val="CFCBBF"/>
                </a:solidFill>
                <a:latin typeface="Raleway" pitchFamily="34" charset="0"/>
                <a:ea typeface="Raleway" pitchFamily="34" charset="-122"/>
                <a:cs typeface="Raleway" pitchFamily="34" charset="-120"/>
              </a:rPr>
              <a:t>Future memory management systems may leverage machine learning algorithms to predict memory usage patterns and proactively allocate resources, enhancing overall system performance and reliability.</a:t>
            </a:r>
            <a:endParaRPr lang="en-US" sz="1663" dirty="0"/>
          </a:p>
        </p:txBody>
      </p:sp>
      <p:sp>
        <p:nvSpPr>
          <p:cNvPr id="11" name="Shape 8"/>
          <p:cNvSpPr/>
          <p:nvPr/>
        </p:nvSpPr>
        <p:spPr>
          <a:xfrm>
            <a:off x="2298144" y="5144572"/>
            <a:ext cx="369570" cy="369570"/>
          </a:xfrm>
          <a:prstGeom prst="roundRect">
            <a:avLst>
              <a:gd name="adj" fmla="val 17148"/>
            </a:avLst>
          </a:prstGeom>
          <a:solidFill>
            <a:srgbClr val="2D3033"/>
          </a:solidFill>
          <a:ln/>
        </p:spPr>
      </p:sp>
      <p:sp>
        <p:nvSpPr>
          <p:cNvPr id="12" name="Text 9"/>
          <p:cNvSpPr/>
          <p:nvPr/>
        </p:nvSpPr>
        <p:spPr>
          <a:xfrm>
            <a:off x="2878931" y="5164336"/>
            <a:ext cx="4103370" cy="330041"/>
          </a:xfrm>
          <a:prstGeom prst="rect">
            <a:avLst/>
          </a:prstGeom>
          <a:noFill/>
          <a:ln/>
        </p:spPr>
        <p:txBody>
          <a:bodyPr wrap="none" rtlCol="0" anchor="t"/>
          <a:lstStyle/>
          <a:p>
            <a:pPr marL="0" indent="0">
              <a:lnSpc>
                <a:spcPts val="2599"/>
              </a:lnSpc>
              <a:buNone/>
            </a:pPr>
            <a:r>
              <a:rPr lang="en-US" sz="2079" dirty="0">
                <a:solidFill>
                  <a:srgbClr val="AE8625"/>
                </a:solidFill>
                <a:latin typeface="Prata" pitchFamily="34" charset="0"/>
                <a:ea typeface="Prata" pitchFamily="34" charset="-122"/>
                <a:cs typeface="Prata" pitchFamily="34" charset="-120"/>
              </a:rPr>
              <a:t>Real-time Memory Optimization</a:t>
            </a:r>
            <a:endParaRPr lang="en-US" sz="2079" dirty="0"/>
          </a:p>
        </p:txBody>
      </p:sp>
      <p:sp>
        <p:nvSpPr>
          <p:cNvPr id="13" name="Text 10"/>
          <p:cNvSpPr/>
          <p:nvPr/>
        </p:nvSpPr>
        <p:spPr>
          <a:xfrm>
            <a:off x="2878931" y="5621060"/>
            <a:ext cx="4330660" cy="2027396"/>
          </a:xfrm>
          <a:prstGeom prst="rect">
            <a:avLst/>
          </a:prstGeom>
          <a:noFill/>
          <a:ln/>
        </p:spPr>
        <p:txBody>
          <a:bodyPr wrap="square" rtlCol="0" anchor="t"/>
          <a:lstStyle/>
          <a:p>
            <a:pPr marL="0" indent="0">
              <a:lnSpc>
                <a:spcPts val="2661"/>
              </a:lnSpc>
              <a:buNone/>
            </a:pPr>
            <a:r>
              <a:rPr lang="en-US" sz="1663" dirty="0">
                <a:solidFill>
                  <a:srgbClr val="CFCBBF"/>
                </a:solidFill>
                <a:latin typeface="Raleway" pitchFamily="34" charset="0"/>
                <a:ea typeface="Raleway" pitchFamily="34" charset="-122"/>
                <a:cs typeface="Raleway" pitchFamily="34" charset="-120"/>
              </a:rPr>
              <a:t>With evolving technologies, future memory management solutions may enable real-time dynamic memory optimization, ensuring that critical applications receive the required memory resources for seamless operation.</a:t>
            </a:r>
            <a:endParaRPr lang="en-US" sz="1663" dirty="0"/>
          </a:p>
        </p:txBody>
      </p:sp>
      <p:sp>
        <p:nvSpPr>
          <p:cNvPr id="14" name="Shape 11"/>
          <p:cNvSpPr/>
          <p:nvPr/>
        </p:nvSpPr>
        <p:spPr>
          <a:xfrm>
            <a:off x="7420808" y="5144572"/>
            <a:ext cx="369570" cy="369570"/>
          </a:xfrm>
          <a:prstGeom prst="roundRect">
            <a:avLst>
              <a:gd name="adj" fmla="val 17148"/>
            </a:avLst>
          </a:prstGeom>
          <a:solidFill>
            <a:srgbClr val="2D3033"/>
          </a:solidFill>
          <a:ln/>
        </p:spPr>
      </p:sp>
      <p:sp>
        <p:nvSpPr>
          <p:cNvPr id="15" name="Text 12"/>
          <p:cNvSpPr/>
          <p:nvPr/>
        </p:nvSpPr>
        <p:spPr>
          <a:xfrm>
            <a:off x="8001595" y="5164336"/>
            <a:ext cx="4018836" cy="330041"/>
          </a:xfrm>
          <a:prstGeom prst="rect">
            <a:avLst/>
          </a:prstGeom>
          <a:noFill/>
          <a:ln/>
        </p:spPr>
        <p:txBody>
          <a:bodyPr wrap="none" rtlCol="0" anchor="t"/>
          <a:lstStyle/>
          <a:p>
            <a:pPr marL="0" indent="0">
              <a:lnSpc>
                <a:spcPts val="2599"/>
              </a:lnSpc>
              <a:buNone/>
            </a:pPr>
            <a:r>
              <a:rPr lang="en-US" sz="2079" dirty="0">
                <a:solidFill>
                  <a:srgbClr val="AE8625"/>
                </a:solidFill>
                <a:latin typeface="Prata" pitchFamily="34" charset="0"/>
                <a:ea typeface="Prata" pitchFamily="34" charset="-122"/>
                <a:cs typeface="Prata" pitchFamily="34" charset="-120"/>
              </a:rPr>
              <a:t>Adaptive Memory Compression</a:t>
            </a:r>
            <a:endParaRPr lang="en-US" sz="2079" dirty="0"/>
          </a:p>
        </p:txBody>
      </p:sp>
      <p:sp>
        <p:nvSpPr>
          <p:cNvPr id="16" name="Text 13"/>
          <p:cNvSpPr/>
          <p:nvPr/>
        </p:nvSpPr>
        <p:spPr>
          <a:xfrm>
            <a:off x="8001595" y="5621060"/>
            <a:ext cx="4330660" cy="1689497"/>
          </a:xfrm>
          <a:prstGeom prst="rect">
            <a:avLst/>
          </a:prstGeom>
          <a:noFill/>
          <a:ln/>
        </p:spPr>
        <p:txBody>
          <a:bodyPr wrap="square" rtlCol="0" anchor="t"/>
          <a:lstStyle/>
          <a:p>
            <a:pPr marL="0" indent="0">
              <a:lnSpc>
                <a:spcPts val="2661"/>
              </a:lnSpc>
              <a:buNone/>
            </a:pPr>
            <a:r>
              <a:rPr lang="en-US" sz="1663" dirty="0">
                <a:solidFill>
                  <a:srgbClr val="CFCBBF"/>
                </a:solidFill>
                <a:latin typeface="Raleway" pitchFamily="34" charset="0"/>
                <a:ea typeface="Raleway" pitchFamily="34" charset="-122"/>
                <a:cs typeface="Raleway" pitchFamily="34" charset="-120"/>
              </a:rPr>
              <a:t>Potential future developments may include adaptive memory compression techniques, allowing for efficient usage of memory space and facilitating the management of large data sets with reduced overhead.</a:t>
            </a:r>
            <a:endParaRPr lang="en-US" sz="1663"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2869525" y="514945"/>
            <a:ext cx="4679633" cy="584835"/>
          </a:xfrm>
          <a:prstGeom prst="rect">
            <a:avLst/>
          </a:prstGeom>
          <a:noFill/>
          <a:ln/>
        </p:spPr>
        <p:txBody>
          <a:bodyPr wrap="none" rtlCol="0" anchor="t"/>
          <a:lstStyle/>
          <a:p>
            <a:pPr marL="0" indent="0">
              <a:lnSpc>
                <a:spcPts val="4606"/>
              </a:lnSpc>
              <a:buNone/>
            </a:pPr>
            <a:r>
              <a:rPr lang="en-US" sz="3685" dirty="0">
                <a:solidFill>
                  <a:srgbClr val="AE8625"/>
                </a:solidFill>
                <a:latin typeface="Prata" pitchFamily="34" charset="0"/>
                <a:ea typeface="Prata" pitchFamily="34" charset="-122"/>
                <a:cs typeface="Prata" pitchFamily="34" charset="-120"/>
              </a:rPr>
              <a:t>Results</a:t>
            </a:r>
            <a:endParaRPr lang="en-US" sz="3685" dirty="0"/>
          </a:p>
        </p:txBody>
      </p:sp>
      <p:pic>
        <p:nvPicPr>
          <p:cNvPr id="5" name="Image 1" descr="preencoded.png"/>
          <p:cNvPicPr>
            <a:picLocks noChangeAspect="1"/>
          </p:cNvPicPr>
          <p:nvPr/>
        </p:nvPicPr>
        <p:blipFill>
          <a:blip r:embed="rId4"/>
          <a:stretch>
            <a:fillRect/>
          </a:stretch>
        </p:blipFill>
        <p:spPr>
          <a:xfrm>
            <a:off x="2869525" y="1474113"/>
            <a:ext cx="2776537" cy="1715929"/>
          </a:xfrm>
          <a:prstGeom prst="rect">
            <a:avLst/>
          </a:prstGeom>
        </p:spPr>
      </p:pic>
      <p:sp>
        <p:nvSpPr>
          <p:cNvPr id="6" name="Text 2"/>
          <p:cNvSpPr/>
          <p:nvPr/>
        </p:nvSpPr>
        <p:spPr>
          <a:xfrm>
            <a:off x="2869525" y="3423999"/>
            <a:ext cx="2776537" cy="584835"/>
          </a:xfrm>
          <a:prstGeom prst="rect">
            <a:avLst/>
          </a:prstGeom>
          <a:noFill/>
          <a:ln/>
        </p:spPr>
        <p:txBody>
          <a:bodyPr wrap="square" rtlCol="0" anchor="t"/>
          <a:lstStyle/>
          <a:p>
            <a:pPr marL="0" indent="0" algn="l">
              <a:lnSpc>
                <a:spcPts val="2303"/>
              </a:lnSpc>
              <a:buNone/>
            </a:pPr>
            <a:r>
              <a:rPr lang="en-US" sz="1842" dirty="0">
                <a:solidFill>
                  <a:srgbClr val="AE8625"/>
                </a:solidFill>
                <a:latin typeface="Prata" pitchFamily="34" charset="0"/>
                <a:ea typeface="Prata" pitchFamily="34" charset="-122"/>
                <a:cs typeface="Prata" pitchFamily="34" charset="-120"/>
              </a:rPr>
              <a:t>Improved System Performance</a:t>
            </a:r>
            <a:endParaRPr lang="en-US" sz="1842" dirty="0"/>
          </a:p>
        </p:txBody>
      </p:sp>
      <p:sp>
        <p:nvSpPr>
          <p:cNvPr id="7" name="Text 3"/>
          <p:cNvSpPr/>
          <p:nvPr/>
        </p:nvSpPr>
        <p:spPr>
          <a:xfrm>
            <a:off x="2869525" y="4121110"/>
            <a:ext cx="2776537" cy="3293864"/>
          </a:xfrm>
          <a:prstGeom prst="rect">
            <a:avLst/>
          </a:prstGeom>
          <a:noFill/>
          <a:ln/>
        </p:spPr>
        <p:txBody>
          <a:bodyPr wrap="square" rtlCol="0" anchor="t"/>
          <a:lstStyle/>
          <a:p>
            <a:pPr marL="0" indent="0" algn="l">
              <a:lnSpc>
                <a:spcPts val="2358"/>
              </a:lnSpc>
              <a:buNone/>
            </a:pPr>
            <a:r>
              <a:rPr lang="en-US" sz="1474" dirty="0">
                <a:solidFill>
                  <a:srgbClr val="CFCBBF"/>
                </a:solidFill>
                <a:latin typeface="Raleway" pitchFamily="34" charset="0"/>
                <a:ea typeface="Raleway" pitchFamily="34" charset="-122"/>
                <a:cs typeface="Raleway" pitchFamily="34" charset="-120"/>
              </a:rPr>
              <a:t>The enhanced memory management in the operating system has resulted in a significant improvement in overall system performance. With faster access to data and optimized memory allocation, processes can execute more efficiently, leading to a noticeable boost in productivity and response times.</a:t>
            </a:r>
            <a:endParaRPr lang="en-US" sz="1474" dirty="0"/>
          </a:p>
        </p:txBody>
      </p:sp>
      <p:pic>
        <p:nvPicPr>
          <p:cNvPr id="8" name="Image 2" descr="preencoded.png"/>
          <p:cNvPicPr>
            <a:picLocks noChangeAspect="1"/>
          </p:cNvPicPr>
          <p:nvPr/>
        </p:nvPicPr>
        <p:blipFill>
          <a:blip r:embed="rId5"/>
          <a:stretch>
            <a:fillRect/>
          </a:stretch>
        </p:blipFill>
        <p:spPr>
          <a:xfrm>
            <a:off x="5926812" y="1474113"/>
            <a:ext cx="2776657" cy="1716048"/>
          </a:xfrm>
          <a:prstGeom prst="rect">
            <a:avLst/>
          </a:prstGeom>
        </p:spPr>
      </p:pic>
      <p:sp>
        <p:nvSpPr>
          <p:cNvPr id="9" name="Text 4"/>
          <p:cNvSpPr/>
          <p:nvPr/>
        </p:nvSpPr>
        <p:spPr>
          <a:xfrm>
            <a:off x="5926812" y="3424118"/>
            <a:ext cx="2776657" cy="584835"/>
          </a:xfrm>
          <a:prstGeom prst="rect">
            <a:avLst/>
          </a:prstGeom>
          <a:noFill/>
          <a:ln/>
        </p:spPr>
        <p:txBody>
          <a:bodyPr wrap="square" rtlCol="0" anchor="t"/>
          <a:lstStyle/>
          <a:p>
            <a:pPr marL="0" indent="0" algn="l">
              <a:lnSpc>
                <a:spcPts val="2303"/>
              </a:lnSpc>
              <a:buNone/>
            </a:pPr>
            <a:r>
              <a:rPr lang="en-US" sz="1842" dirty="0">
                <a:solidFill>
                  <a:srgbClr val="AE8625"/>
                </a:solidFill>
                <a:latin typeface="Prata" pitchFamily="34" charset="0"/>
                <a:ea typeface="Prata" pitchFamily="34" charset="-122"/>
                <a:cs typeface="Prata" pitchFamily="34" charset="-120"/>
              </a:rPr>
              <a:t>Resource Utilization Optimization</a:t>
            </a:r>
            <a:endParaRPr lang="en-US" sz="1842" dirty="0"/>
          </a:p>
        </p:txBody>
      </p:sp>
      <p:sp>
        <p:nvSpPr>
          <p:cNvPr id="10" name="Text 5"/>
          <p:cNvSpPr/>
          <p:nvPr/>
        </p:nvSpPr>
        <p:spPr>
          <a:xfrm>
            <a:off x="5926812" y="4121229"/>
            <a:ext cx="2776657" cy="3593306"/>
          </a:xfrm>
          <a:prstGeom prst="rect">
            <a:avLst/>
          </a:prstGeom>
          <a:noFill/>
          <a:ln/>
        </p:spPr>
        <p:txBody>
          <a:bodyPr wrap="square" rtlCol="0" anchor="t"/>
          <a:lstStyle/>
          <a:p>
            <a:pPr marL="0" indent="0" algn="l">
              <a:lnSpc>
                <a:spcPts val="2358"/>
              </a:lnSpc>
              <a:buNone/>
            </a:pPr>
            <a:r>
              <a:rPr lang="en-US" sz="1474" dirty="0">
                <a:solidFill>
                  <a:srgbClr val="CFCBBF"/>
                </a:solidFill>
                <a:latin typeface="Raleway" pitchFamily="34" charset="0"/>
                <a:ea typeface="Raleway" pitchFamily="34" charset="-122"/>
                <a:cs typeface="Raleway" pitchFamily="34" charset="-120"/>
              </a:rPr>
              <a:t>By implementing advanced memory management techniques, the operating system has been able to optimize resource utilization, effectively reducing wastage and enhancing overall system efficiency. This has led to a more balanced distribution of resources, avoiding bottlenecks and improving overall system stability.</a:t>
            </a:r>
            <a:endParaRPr lang="en-US" sz="1474" dirty="0"/>
          </a:p>
        </p:txBody>
      </p:sp>
      <p:pic>
        <p:nvPicPr>
          <p:cNvPr id="11" name="Image 3" descr="preencoded.png"/>
          <p:cNvPicPr>
            <a:picLocks noChangeAspect="1"/>
          </p:cNvPicPr>
          <p:nvPr/>
        </p:nvPicPr>
        <p:blipFill>
          <a:blip r:embed="rId6"/>
          <a:stretch>
            <a:fillRect/>
          </a:stretch>
        </p:blipFill>
        <p:spPr>
          <a:xfrm>
            <a:off x="8984218" y="1474113"/>
            <a:ext cx="2776657" cy="1716048"/>
          </a:xfrm>
          <a:prstGeom prst="rect">
            <a:avLst/>
          </a:prstGeom>
        </p:spPr>
      </p:pic>
      <p:sp>
        <p:nvSpPr>
          <p:cNvPr id="12" name="Text 6"/>
          <p:cNvSpPr/>
          <p:nvPr/>
        </p:nvSpPr>
        <p:spPr>
          <a:xfrm>
            <a:off x="8984218" y="3424118"/>
            <a:ext cx="2776657" cy="584835"/>
          </a:xfrm>
          <a:prstGeom prst="rect">
            <a:avLst/>
          </a:prstGeom>
          <a:noFill/>
          <a:ln/>
        </p:spPr>
        <p:txBody>
          <a:bodyPr wrap="square" rtlCol="0" anchor="t"/>
          <a:lstStyle/>
          <a:p>
            <a:pPr marL="0" indent="0" algn="l">
              <a:lnSpc>
                <a:spcPts val="2303"/>
              </a:lnSpc>
              <a:buNone/>
            </a:pPr>
            <a:r>
              <a:rPr lang="en-US" sz="1842" dirty="0">
                <a:solidFill>
                  <a:srgbClr val="AE8625"/>
                </a:solidFill>
                <a:latin typeface="Prata" pitchFamily="34" charset="0"/>
                <a:ea typeface="Prata" pitchFamily="34" charset="-122"/>
                <a:cs typeface="Prata" pitchFamily="34" charset="-120"/>
              </a:rPr>
              <a:t>Minimized Memory Leaks</a:t>
            </a:r>
            <a:endParaRPr lang="en-US" sz="1842" dirty="0"/>
          </a:p>
        </p:txBody>
      </p:sp>
      <p:sp>
        <p:nvSpPr>
          <p:cNvPr id="13" name="Text 7"/>
          <p:cNvSpPr/>
          <p:nvPr/>
        </p:nvSpPr>
        <p:spPr>
          <a:xfrm>
            <a:off x="8984218" y="4121229"/>
            <a:ext cx="2776657" cy="2994422"/>
          </a:xfrm>
          <a:prstGeom prst="rect">
            <a:avLst/>
          </a:prstGeom>
          <a:noFill/>
          <a:ln/>
        </p:spPr>
        <p:txBody>
          <a:bodyPr wrap="square" rtlCol="0" anchor="t"/>
          <a:lstStyle/>
          <a:p>
            <a:pPr marL="0" indent="0" algn="l">
              <a:lnSpc>
                <a:spcPts val="2358"/>
              </a:lnSpc>
              <a:buNone/>
            </a:pPr>
            <a:r>
              <a:rPr lang="en-US" sz="1474" dirty="0">
                <a:solidFill>
                  <a:srgbClr val="CFCBBF"/>
                </a:solidFill>
                <a:latin typeface="Raleway" pitchFamily="34" charset="0"/>
                <a:ea typeface="Raleway" pitchFamily="34" charset="-122"/>
                <a:cs typeface="Raleway" pitchFamily="34" charset="-120"/>
              </a:rPr>
              <a:t>The improved memory allocation and management strategies have successfully minimized instances of memory leaks, resulting in a more stable and reliable system. This has led to a reduction in system crashes and unexpected errors, providing a smoother and more dependable user experience.</a:t>
            </a:r>
            <a:endParaRPr lang="en-US" sz="147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1481</Words>
  <Application>Microsoft Office PowerPoint</Application>
  <PresentationFormat>Custom</PresentationFormat>
  <Paragraphs>81</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Prata</vt:lpstr>
      <vt:lpstr>Raleway</vt:lpstr>
      <vt:lpstr>Script MT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Nalla Chaitanya</cp:lastModifiedBy>
  <cp:revision>5</cp:revision>
  <dcterms:created xsi:type="dcterms:W3CDTF">2024-04-02T15:02:58Z</dcterms:created>
  <dcterms:modified xsi:type="dcterms:W3CDTF">2024-04-02T15:20:59Z</dcterms:modified>
</cp:coreProperties>
</file>